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046" r:id="rId2"/>
    <p:sldId id="2067" r:id="rId3"/>
    <p:sldId id="2096" r:id="rId4"/>
    <p:sldId id="2064" r:id="rId5"/>
    <p:sldId id="2063" r:id="rId6"/>
    <p:sldId id="2066" r:id="rId7"/>
    <p:sldId id="2083" r:id="rId8"/>
    <p:sldId id="2068" r:id="rId9"/>
    <p:sldId id="2062" r:id="rId10"/>
    <p:sldId id="2084" r:id="rId11"/>
    <p:sldId id="2092" r:id="rId12"/>
    <p:sldId id="2085" r:id="rId13"/>
    <p:sldId id="2088" r:id="rId14"/>
    <p:sldId id="2086" r:id="rId15"/>
    <p:sldId id="2094" r:id="rId16"/>
    <p:sldId id="2087" r:id="rId17"/>
    <p:sldId id="2069" r:id="rId18"/>
    <p:sldId id="2095" r:id="rId19"/>
    <p:sldId id="2090" r:id="rId20"/>
    <p:sldId id="2091" r:id="rId21"/>
    <p:sldId id="2075" r:id="rId22"/>
    <p:sldId id="2073" r:id="rId23"/>
    <p:sldId id="2080" r:id="rId2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784C7"/>
    <a:srgbClr val="524EAB"/>
    <a:srgbClr val="5D739A"/>
    <a:srgbClr val="9C6ED4"/>
    <a:srgbClr val="472374"/>
    <a:srgbClr val="5B2C94"/>
    <a:srgbClr val="440055"/>
    <a:srgbClr val="6E35AD"/>
    <a:srgbClr val="482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 autoAdjust="0"/>
    <p:restoredTop sz="96202" autoAdjust="0"/>
  </p:normalViewPr>
  <p:slideViewPr>
    <p:cSldViewPr snapToGrid="0" snapToObjects="1">
      <p:cViewPr varScale="1">
        <p:scale>
          <a:sx n="59" d="100"/>
          <a:sy n="59" d="100"/>
        </p:scale>
        <p:origin x="198" y="258"/>
      </p:cViewPr>
      <p:guideLst>
        <p:guide orient="horz" pos="8136"/>
        <p:guide pos="14278"/>
        <p:guide pos="1078"/>
        <p:guide pos="7678"/>
        <p:guide orient="horz" pos="504"/>
        <p:guide orient="horz" pos="8640"/>
        <p:guide orient="horz"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#1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it-IT"/>
        </a:p>
      </dgm:t>
    </dgm:pt>
    <dgm:pt modelId="{AACEAFD5-63CF-4AFC-B46F-BE086C5D447C}">
      <dgm:prSet phldrT="[Text]" custT="1"/>
      <dgm:spPr/>
      <dgm:t>
        <a:bodyPr rtlCol="0"/>
        <a:lstStyle/>
        <a:p>
          <a:pPr rtl="0"/>
          <a:r>
            <a:rPr lang="it-IT" sz="4000" b="0" dirty="0">
              <a:latin typeface="Calibri" panose="020F0502020204030204" pitchFamily="34" charset="0"/>
              <a:cs typeface="Calibri" panose="020F0502020204030204" pitchFamily="34" charset="0"/>
            </a:rPr>
            <a:t>First Step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it-IT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it-IT"/>
        </a:p>
      </dgm:t>
    </dgm:pt>
    <dgm:pt modelId="{349299C9-846E-4827-813A-349CCCE20782}">
      <dgm:prSet phldrT="[Text]" custT="1"/>
      <dgm:spPr/>
      <dgm:t>
        <a:bodyPr rtlCol="0"/>
        <a:lstStyle/>
        <a:p>
          <a:pPr algn="l" rtl="0">
            <a:lnSpc>
              <a:spcPct val="125000"/>
            </a:lnSpc>
          </a:pPr>
          <a:r>
            <a:rPr lang="it-IT" sz="4000" b="0" i="0" u="none" dirty="0">
              <a:latin typeface="Calibri" panose="020F0502020204030204" pitchFamily="34" charset="0"/>
              <a:cs typeface="Calibri" panose="020F0502020204030204" pitchFamily="34" charset="0"/>
            </a:rPr>
            <a:t>Scelta dell’ambiente per l’esecuzione dell’algoritmo: GridWorld</a:t>
          </a:r>
          <a:endParaRPr lang="it-IT" sz="4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it-IT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it-IT"/>
        </a:p>
      </dgm:t>
    </dgm:pt>
    <dgm:pt modelId="{D07AD3FD-84FF-467E-9693-752776549C61}">
      <dgm:prSet phldrT="[Text]" custT="1"/>
      <dgm:spPr/>
      <dgm:t>
        <a:bodyPr rtlCol="0"/>
        <a:lstStyle/>
        <a:p>
          <a:pPr rtl="0"/>
          <a:r>
            <a:rPr lang="it-IT" sz="4000" b="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Second Step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it-IT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it-IT"/>
        </a:p>
      </dgm:t>
    </dgm:pt>
    <dgm:pt modelId="{5D70EFF5-8B31-4A1F-AE44-51E4CF0013EB}">
      <dgm:prSet phldrT="[Text]" custT="1"/>
      <dgm:spPr/>
      <dgm:t>
        <a:bodyPr rtlCol="0"/>
        <a:lstStyle/>
        <a:p>
          <a:pPr rtl="0">
            <a:lnSpc>
              <a:spcPct val="125000"/>
            </a:lnSpc>
          </a:pPr>
          <a:r>
            <a:rPr lang="it-IT" sz="4000" dirty="0">
              <a:latin typeface="Calibri" panose="020F0502020204030204" pitchFamily="34" charset="0"/>
              <a:cs typeface="Calibri" panose="020F0502020204030204" pitchFamily="34" charset="0"/>
            </a:rPr>
            <a:t>Elaborazione di algoritmi di </a:t>
          </a:r>
          <a:r>
            <a:rPr lang="it-IT" sz="4000" dirty="0" err="1">
              <a:latin typeface="Calibri" panose="020F0502020204030204" pitchFamily="34" charset="0"/>
              <a:cs typeface="Calibri" panose="020F0502020204030204" pitchFamily="34" charset="0"/>
            </a:rPr>
            <a:t>Path</a:t>
          </a:r>
          <a:r>
            <a:rPr lang="it-IT" sz="40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it-IT" sz="4000" dirty="0" err="1">
              <a:latin typeface="Calibri" panose="020F0502020204030204" pitchFamily="34" charset="0"/>
              <a:cs typeface="Calibri" panose="020F0502020204030204" pitchFamily="34" charset="0"/>
            </a:rPr>
            <a:t>finding</a:t>
          </a:r>
          <a:r>
            <a:rPr lang="it-IT" sz="4000" dirty="0">
              <a:latin typeface="Calibri" panose="020F0502020204030204" pitchFamily="34" charset="0"/>
              <a:cs typeface="Calibri" panose="020F0502020204030204" pitchFamily="34" charset="0"/>
            </a:rPr>
            <a:t> attraverso varie tecniche di IA: A*, Utility, DRL</a:t>
          </a:r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it-IT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it-IT"/>
        </a:p>
      </dgm:t>
    </dgm:pt>
    <dgm:pt modelId="{D71FC021-6A65-44D1-95B9-0E6C89079866}">
      <dgm:prSet phldrT="[Text]" custT="1"/>
      <dgm:spPr/>
      <dgm:t>
        <a:bodyPr rtlCol="0"/>
        <a:lstStyle/>
        <a:p>
          <a:pPr rtl="0"/>
          <a:r>
            <a:rPr lang="it-IT" sz="4000" b="0" dirty="0">
              <a:latin typeface="Calibri" panose="020F0502020204030204" pitchFamily="34" charset="0"/>
              <a:cs typeface="Calibri" panose="020F0502020204030204" pitchFamily="34" charset="0"/>
            </a:rPr>
            <a:t>Third Step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it-IT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it-IT"/>
        </a:p>
      </dgm:t>
    </dgm:pt>
    <dgm:pt modelId="{4A6BB192-9983-4F48-BBC5-6E384EED7EC5}">
      <dgm:prSet phldrT="[Text]" custT="1"/>
      <dgm:spPr/>
      <dgm:t>
        <a:bodyPr rtlCol="0"/>
        <a:lstStyle/>
        <a:p>
          <a:pPr rtl="0">
            <a:lnSpc>
              <a:spcPct val="125000"/>
            </a:lnSpc>
          </a:pPr>
          <a:r>
            <a:rPr lang="en-US" sz="4000" dirty="0">
              <a:latin typeface="Calibri" panose="020F0502020204030204" pitchFamily="34" charset="0"/>
              <a:cs typeface="Calibri" panose="020F0502020204030204" pitchFamily="34" charset="0"/>
            </a:rPr>
            <a:t>Testing degli script e </a:t>
          </a:r>
          <a:r>
            <a:rPr lang="en-US" sz="4000" dirty="0" err="1">
              <a:latin typeface="Calibri" panose="020F0502020204030204" pitchFamily="34" charset="0"/>
              <a:cs typeface="Calibri" panose="020F0502020204030204" pitchFamily="34" charset="0"/>
            </a:rPr>
            <a:t>analisi</a:t>
          </a:r>
          <a:r>
            <a:rPr lang="en-US" sz="40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000" dirty="0" err="1">
              <a:latin typeface="Calibri" panose="020F0502020204030204" pitchFamily="34" charset="0"/>
              <a:cs typeface="Calibri" panose="020F0502020204030204" pitchFamily="34" charset="0"/>
            </a:rPr>
            <a:t>dei</a:t>
          </a:r>
          <a:r>
            <a:rPr lang="en-US" sz="40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000" dirty="0" err="1">
              <a:latin typeface="Calibri" panose="020F0502020204030204" pitchFamily="34" charset="0"/>
              <a:cs typeface="Calibri" panose="020F0502020204030204" pitchFamily="34" charset="0"/>
            </a:rPr>
            <a:t>risultati</a:t>
          </a:r>
          <a:endParaRPr lang="it-IT" sz="4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it-IT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it-IT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3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3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3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</dgm:ptLst>
  <dgm:cxnLst>
    <dgm:cxn modelId="{F23BFC27-EEA1-48DD-A68B-3C9BF1AE455D}" type="presOf" srcId="{349299C9-846E-4827-813A-349CCCE20782}" destId="{810D7AA7-A541-4507-BE7F-36CCF210089F}" srcOrd="0" destOrd="0" presId="urn:microsoft.com/office/officeart/2016/7/layout/AccentHomeChevronProcess#1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#1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#1"/>
    <dgm:cxn modelId="{61E56288-5A92-4019-989A-398C8EA8A844}" type="presOf" srcId="{4A6BB192-9983-4F48-BBC5-6E384EED7EC5}" destId="{FD7B29F2-0D66-4B4B-BC8A-82DA23575305}" srcOrd="0" destOrd="0" presId="urn:microsoft.com/office/officeart/2016/7/layout/AccentHomeChevronProcess#1"/>
    <dgm:cxn modelId="{60399491-EC61-4ACD-870E-1A66600F3D26}" type="presOf" srcId="{D71FC021-6A65-44D1-95B9-0E6C89079866}" destId="{7A0B5EFC-88FB-4ED5-994F-D5F6584C2293}" srcOrd="0" destOrd="0" presId="urn:microsoft.com/office/officeart/2016/7/layout/AccentHomeChevronProcess#1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#1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#1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#1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#1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#1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#1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#1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#1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#1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#1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#1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#1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#1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#1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#1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#1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#1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#1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628066" y="3321376"/>
          <a:ext cx="3791494" cy="518957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8201" y="5476602"/>
          <a:ext cx="6486971" cy="1263831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508000" rIns="254000" bIns="5080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 dirty="0">
              <a:latin typeface="Calibri" panose="020F0502020204030204" pitchFamily="34" charset="0"/>
              <a:cs typeface="Calibri" panose="020F0502020204030204" pitchFamily="34" charset="0"/>
            </a:rPr>
            <a:t>First Step</a:t>
          </a:r>
        </a:p>
      </dsp:txBody>
      <dsp:txXfrm>
        <a:off x="8201" y="5476602"/>
        <a:ext cx="6328992" cy="1263831"/>
      </dsp:txXfrm>
    </dsp:sp>
    <dsp:sp modelId="{810D7AA7-A541-4507-BE7F-36CCF210089F}">
      <dsp:nvSpPr>
        <dsp:cNvPr id="0" name=""/>
        <dsp:cNvSpPr/>
      </dsp:nvSpPr>
      <dsp:spPr>
        <a:xfrm>
          <a:off x="527159" y="1996483"/>
          <a:ext cx="5267420" cy="256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1778000" rtl="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Scelta dell’ambiente per l’esecuzione dell’algoritmo: GridWorld</a:t>
          </a:r>
          <a:endParaRPr lang="it-IT" sz="4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27159" y="1996483"/>
        <a:ext cx="5267420" cy="2563890"/>
      </dsp:txXfrm>
    </dsp:sp>
    <dsp:sp modelId="{E41E7729-FD3F-426D-804C-45BD60BD762D}">
      <dsp:nvSpPr>
        <dsp:cNvPr id="0" name=""/>
        <dsp:cNvSpPr/>
      </dsp:nvSpPr>
      <dsp:spPr>
        <a:xfrm rot="5400000">
          <a:off x="4664295" y="3321376"/>
          <a:ext cx="3791494" cy="518957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6300563" y="5476602"/>
          <a:ext cx="6486971" cy="1263831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508000" rIns="254000" bIns="5080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Second Step</a:t>
          </a:r>
        </a:p>
      </dsp:txBody>
      <dsp:txXfrm>
        <a:off x="6616521" y="5476602"/>
        <a:ext cx="5855055" cy="1263831"/>
      </dsp:txXfrm>
    </dsp:sp>
    <dsp:sp modelId="{5E07F9E4-149C-4A89-848F-4ABDD305F0C5}">
      <dsp:nvSpPr>
        <dsp:cNvPr id="0" name=""/>
        <dsp:cNvSpPr/>
      </dsp:nvSpPr>
      <dsp:spPr>
        <a:xfrm>
          <a:off x="6819521" y="1996483"/>
          <a:ext cx="5267420" cy="256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1778000" rtl="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>
              <a:latin typeface="Calibri" panose="020F0502020204030204" pitchFamily="34" charset="0"/>
              <a:cs typeface="Calibri" panose="020F0502020204030204" pitchFamily="34" charset="0"/>
            </a:rPr>
            <a:t>Elaborazione di algoritmi di </a:t>
          </a:r>
          <a:r>
            <a:rPr lang="it-IT" sz="4000" kern="1200" dirty="0" err="1">
              <a:latin typeface="Calibri" panose="020F0502020204030204" pitchFamily="34" charset="0"/>
              <a:cs typeface="Calibri" panose="020F0502020204030204" pitchFamily="34" charset="0"/>
            </a:rPr>
            <a:t>Path</a:t>
          </a:r>
          <a:r>
            <a:rPr lang="it-IT" sz="4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it-IT" sz="4000" kern="1200" dirty="0" err="1">
              <a:latin typeface="Calibri" panose="020F0502020204030204" pitchFamily="34" charset="0"/>
              <a:cs typeface="Calibri" panose="020F0502020204030204" pitchFamily="34" charset="0"/>
            </a:rPr>
            <a:t>finding</a:t>
          </a:r>
          <a:r>
            <a:rPr lang="it-IT" sz="4000" kern="1200" dirty="0">
              <a:latin typeface="Calibri" panose="020F0502020204030204" pitchFamily="34" charset="0"/>
              <a:cs typeface="Calibri" panose="020F0502020204030204" pitchFamily="34" charset="0"/>
            </a:rPr>
            <a:t> attraverso varie tecniche di IA: A*, Utility, DRL</a:t>
          </a:r>
        </a:p>
      </dsp:txBody>
      <dsp:txXfrm>
        <a:off x="6819521" y="1996483"/>
        <a:ext cx="5267420" cy="2563890"/>
      </dsp:txXfrm>
    </dsp:sp>
    <dsp:sp modelId="{473F2067-7126-4D56-A328-5A8CFD3D8D52}">
      <dsp:nvSpPr>
        <dsp:cNvPr id="0" name=""/>
        <dsp:cNvSpPr/>
      </dsp:nvSpPr>
      <dsp:spPr>
        <a:xfrm rot="5400000">
          <a:off x="10956657" y="3321376"/>
          <a:ext cx="3791494" cy="518957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12592925" y="5476602"/>
          <a:ext cx="6486971" cy="1263831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508000" rIns="254000" bIns="5080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b="0" kern="1200" dirty="0">
              <a:latin typeface="Calibri" panose="020F0502020204030204" pitchFamily="34" charset="0"/>
              <a:cs typeface="Calibri" panose="020F0502020204030204" pitchFamily="34" charset="0"/>
            </a:rPr>
            <a:t>Third Step</a:t>
          </a:r>
        </a:p>
      </dsp:txBody>
      <dsp:txXfrm>
        <a:off x="12908883" y="5476602"/>
        <a:ext cx="5855055" cy="1263831"/>
      </dsp:txXfrm>
    </dsp:sp>
    <dsp:sp modelId="{FD7B29F2-0D66-4B4B-BC8A-82DA23575305}">
      <dsp:nvSpPr>
        <dsp:cNvPr id="0" name=""/>
        <dsp:cNvSpPr/>
      </dsp:nvSpPr>
      <dsp:spPr>
        <a:xfrm>
          <a:off x="13111883" y="1996483"/>
          <a:ext cx="5267420" cy="256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1778000" rtl="0">
            <a:lnSpc>
              <a:spcPct val="125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alibri" panose="020F0502020204030204" pitchFamily="34" charset="0"/>
              <a:cs typeface="Calibri" panose="020F0502020204030204" pitchFamily="34" charset="0"/>
            </a:rPr>
            <a:t>Testing degli script e </a:t>
          </a:r>
          <a:r>
            <a:rPr lang="en-US" sz="4000" kern="1200" dirty="0" err="1">
              <a:latin typeface="Calibri" panose="020F0502020204030204" pitchFamily="34" charset="0"/>
              <a:cs typeface="Calibri" panose="020F0502020204030204" pitchFamily="34" charset="0"/>
            </a:rPr>
            <a:t>analisi</a:t>
          </a:r>
          <a:r>
            <a:rPr lang="en-US" sz="4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000" kern="1200" dirty="0" err="1">
              <a:latin typeface="Calibri" panose="020F0502020204030204" pitchFamily="34" charset="0"/>
              <a:cs typeface="Calibri" panose="020F0502020204030204" pitchFamily="34" charset="0"/>
            </a:rPr>
            <a:t>dei</a:t>
          </a:r>
          <a:r>
            <a:rPr lang="en-US" sz="4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4000" kern="1200" dirty="0" err="1">
              <a:latin typeface="Calibri" panose="020F0502020204030204" pitchFamily="34" charset="0"/>
              <a:cs typeface="Calibri" panose="020F0502020204030204" pitchFamily="34" charset="0"/>
            </a:rPr>
            <a:t>risultati</a:t>
          </a:r>
          <a:endParaRPr lang="it-IT" sz="4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111883" y="1996483"/>
        <a:ext cx="5267420" cy="2563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#1">
  <dgm:title val="Processo con frecce colorate e intestazioni"/>
  <dgm:desc val="Utilizzabile per mostrare una progressione, una sequenza temporale una sequenza di passaggi di un'attività, un processo o un flusso di lavoro oppure per evidenziare un movimento o una direzione. Il testo di livello 1 viene visualizzato all'interno di una forma a freccia, tranne la prima forma che rappresenta una casa, mentre il testo di livello 2 viene visualizzato sopra le forme rettangolari invisibili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3/23/2021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697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359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3389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450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00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206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362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16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91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90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30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263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83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741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6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26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 userDrawn="1"/>
        </p:nvGrpSpPr>
        <p:grpSpPr>
          <a:xfrm rot="5400000">
            <a:off x="-16715231" y="-397359"/>
            <a:ext cx="24535152" cy="4304369"/>
            <a:chOff x="0" y="-156114"/>
            <a:chExt cx="24535152" cy="4304369"/>
          </a:xfrm>
        </p:grpSpPr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1" name="Freeform 50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4" name="Freeform 53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5" name="Freeform 54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6" name="Freeform 55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7" name="Freeform 56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8" name="Freeform 57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9" name="Freeform 58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0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1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2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3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4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5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6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7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8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9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0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1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2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3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3" name="Freeform 2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4" name="Freeform 3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901752" y="3940389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2436714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391268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4" name="Freeform 3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3905212" y="1952726"/>
            <a:ext cx="8420998" cy="8420998"/>
          </a:xfrm>
          <a:custGeom>
            <a:avLst/>
            <a:gdLst>
              <a:gd name="connsiteX0" fmla="*/ 1794805 w 3589610"/>
              <a:gd name="connsiteY0" fmla="*/ 0 h 3589610"/>
              <a:gd name="connsiteX1" fmla="*/ 3589610 w 3589610"/>
              <a:gd name="connsiteY1" fmla="*/ 1794805 h 3589610"/>
              <a:gd name="connsiteX2" fmla="*/ 1794805 w 3589610"/>
              <a:gd name="connsiteY2" fmla="*/ 3589610 h 3589610"/>
              <a:gd name="connsiteX3" fmla="*/ 0 w 3589610"/>
              <a:gd name="connsiteY3" fmla="*/ 1794805 h 3589610"/>
              <a:gd name="connsiteX4" fmla="*/ 1794805 w 3589610"/>
              <a:gd name="connsiteY4" fmla="*/ 0 h 358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610" h="3589610">
                <a:moveTo>
                  <a:pt x="1794805" y="0"/>
                </a:moveTo>
                <a:cubicBezTo>
                  <a:pt x="2786048" y="0"/>
                  <a:pt x="3589610" y="803562"/>
                  <a:pt x="3589610" y="1794805"/>
                </a:cubicBezTo>
                <a:cubicBezTo>
                  <a:pt x="3589610" y="2786048"/>
                  <a:pt x="2786048" y="3589610"/>
                  <a:pt x="1794805" y="3589610"/>
                </a:cubicBezTo>
                <a:cubicBezTo>
                  <a:pt x="803562" y="3589610"/>
                  <a:pt x="0" y="2786048"/>
                  <a:pt x="0" y="1794805"/>
                </a:cubicBezTo>
                <a:cubicBezTo>
                  <a:pt x="0" y="803562"/>
                  <a:pt x="803562" y="0"/>
                  <a:pt x="179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0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64" r:id="rId2"/>
    <p:sldLayoutId id="2147483965" r:id="rId3"/>
    <p:sldLayoutId id="2147483958" r:id="rId4"/>
    <p:sldLayoutId id="2147483959" r:id="rId5"/>
    <p:sldLayoutId id="2147483960" r:id="rId6"/>
    <p:sldLayoutId id="2147483953" r:id="rId7"/>
    <p:sldLayoutId id="2147483956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/>
        </p:nvGrpSpPr>
        <p:grpSpPr>
          <a:xfrm>
            <a:off x="-56425" y="-681041"/>
            <a:ext cx="24535152" cy="4304369"/>
            <a:chOff x="0" y="-156114"/>
            <a:chExt cx="24535152" cy="4304369"/>
          </a:xfrm>
        </p:grpSpPr>
        <p:sp>
          <p:nvSpPr>
            <p:cNvPr id="131" name="Freeform 130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4" name="Freeform 133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5" name="Freeform 134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6" name="Freeform 135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7" name="Freeform 136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8" name="Freeform 137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9" name="Freeform 13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0" name="Freeform 13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0" name="Sottotitolo 2">
            <a:extLst>
              <a:ext uri="{FF2B5EF4-FFF2-40B4-BE49-F238E27FC236}">
                <a16:creationId xmlns:a16="http://schemas.microsoft.com/office/drawing/2014/main" id="{2B979265-FF3E-40F5-822E-3E24303737D8}"/>
              </a:ext>
            </a:extLst>
          </p:cNvPr>
          <p:cNvSpPr txBox="1">
            <a:spLocks/>
          </p:cNvSpPr>
          <p:nvPr/>
        </p:nvSpPr>
        <p:spPr>
          <a:xfrm>
            <a:off x="3412567" y="11136095"/>
            <a:ext cx="6381467" cy="1642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it-IT" sz="4000" b="1" dirty="0">
                <a:latin typeface="Calibri" panose="020F0502020204030204" pitchFamily="34" charset="0"/>
                <a:cs typeface="Calibri" panose="020F0502020204030204" pitchFamily="34" charset="0"/>
              </a:rPr>
              <a:t>Candidato: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Gerardo De Rosa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it-IT" sz="4000" b="1" dirty="0">
                <a:latin typeface="Calibri" panose="020F0502020204030204" pitchFamily="34" charset="0"/>
                <a:cs typeface="Calibri" panose="020F0502020204030204" pitchFamily="34" charset="0"/>
              </a:rPr>
              <a:t>Matricola: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0522500722 </a:t>
            </a:r>
          </a:p>
          <a:p>
            <a:endParaRPr lang="it-IT" sz="3200" dirty="0"/>
          </a:p>
        </p:txBody>
      </p:sp>
      <p:pic>
        <p:nvPicPr>
          <p:cNvPr id="31" name="Immagine 30" descr="Immagine che contiene regina&#10;&#10;Descrizione generata con affidabilità elevata">
            <a:extLst>
              <a:ext uri="{FF2B5EF4-FFF2-40B4-BE49-F238E27FC236}">
                <a16:creationId xmlns:a16="http://schemas.microsoft.com/office/drawing/2014/main" id="{00A56E9D-666F-4959-9724-F052D74D7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2146" y="3255682"/>
            <a:ext cx="3418541" cy="3418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50000"/>
              </a:srgbClr>
            </a:outerShdw>
          </a:effec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F5F5461-6D70-4F2B-AEA1-6EC6BCA10337}"/>
              </a:ext>
            </a:extLst>
          </p:cNvPr>
          <p:cNvSpPr txBox="1"/>
          <p:nvPr/>
        </p:nvSpPr>
        <p:spPr>
          <a:xfrm>
            <a:off x="14599776" y="11239660"/>
            <a:ext cx="7133553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600"/>
              </a:spcBef>
              <a:spcAft>
                <a:spcPts val="0"/>
              </a:spcAft>
            </a:pPr>
            <a:r>
              <a:rPr lang="it-IT" sz="40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Relatore: </a:t>
            </a:r>
            <a:r>
              <a:rPr lang="it-IT" sz="4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Vincenzo Deufemia</a:t>
            </a:r>
          </a:p>
          <a:p>
            <a:pPr algn="l" rtl="0">
              <a:spcBef>
                <a:spcPts val="600"/>
              </a:spcBef>
              <a:spcAft>
                <a:spcPts val="0"/>
              </a:spcAft>
            </a:pPr>
            <a:r>
              <a:rPr lang="it-IT" sz="40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Correlatore: </a:t>
            </a:r>
            <a:r>
              <a:rPr lang="it-IT" sz="4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Giuseppe Polese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1529F2C-F0D2-4B33-969F-046156CEE061}"/>
              </a:ext>
            </a:extLst>
          </p:cNvPr>
          <p:cNvSpPr txBox="1"/>
          <p:nvPr/>
        </p:nvSpPr>
        <p:spPr>
          <a:xfrm>
            <a:off x="9573079" y="3690875"/>
            <a:ext cx="9052602" cy="348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500"/>
              </a:spcBef>
              <a:spcAft>
                <a:spcPts val="0"/>
              </a:spcAft>
            </a:pPr>
            <a:r>
              <a:rPr lang="it-IT" sz="44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Università degli Studi di Salerno</a:t>
            </a:r>
            <a:endParaRPr lang="it-IT" sz="4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0">
              <a:spcBef>
                <a:spcPts val="500"/>
              </a:spcBef>
              <a:spcAft>
                <a:spcPts val="0"/>
              </a:spcAft>
            </a:pPr>
            <a:r>
              <a:rPr lang="it-IT" sz="44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Dipartimento di Informatica</a:t>
            </a:r>
          </a:p>
          <a:p>
            <a:pPr algn="ctr" rtl="0">
              <a:spcBef>
                <a:spcPts val="500"/>
              </a:spcBef>
              <a:spcAft>
                <a:spcPts val="0"/>
              </a:spcAft>
            </a:pPr>
            <a:endParaRPr lang="it-IT" sz="4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500"/>
              </a:spcBef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Tesi di Laurea Magistrale in Informatica</a:t>
            </a:r>
          </a:p>
          <a:p>
            <a:endParaRPr lang="it-IT" sz="3200" dirty="0"/>
          </a:p>
        </p:txBody>
      </p:sp>
      <p:sp>
        <p:nvSpPr>
          <p:cNvPr id="34" name="Titolo 1">
            <a:extLst>
              <a:ext uri="{FF2B5EF4-FFF2-40B4-BE49-F238E27FC236}">
                <a16:creationId xmlns:a16="http://schemas.microsoft.com/office/drawing/2014/main" id="{AC2D619A-7DDA-498C-B40B-06144DFBC424}"/>
              </a:ext>
            </a:extLst>
          </p:cNvPr>
          <p:cNvSpPr txBox="1">
            <a:spLocks/>
          </p:cNvSpPr>
          <p:nvPr/>
        </p:nvSpPr>
        <p:spPr>
          <a:xfrm>
            <a:off x="3160186" y="7916880"/>
            <a:ext cx="17480848" cy="2016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it-IT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Ai-</a:t>
            </a:r>
            <a:r>
              <a:rPr lang="it-IT" sz="80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it-IT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80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it-IT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80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drone routing in telecommunication scenarios </a:t>
            </a:r>
            <a:endParaRPr lang="it-IT" sz="8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>
            <a:extLst>
              <a:ext uri="{FF2B5EF4-FFF2-40B4-BE49-F238E27FC236}">
                <a16:creationId xmlns:a16="http://schemas.microsoft.com/office/drawing/2014/main" id="{D2F2B980-BD4C-4A8C-975A-98A74D92C62B}"/>
              </a:ext>
            </a:extLst>
          </p:cNvPr>
          <p:cNvSpPr txBox="1"/>
          <p:nvPr/>
        </p:nvSpPr>
        <p:spPr>
          <a:xfrm>
            <a:off x="14981464" y="5288340"/>
            <a:ext cx="6667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A* e Utilità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921C93C-E8EB-4EF4-B1FA-FA46D415781E}"/>
              </a:ext>
            </a:extLst>
          </p:cNvPr>
          <p:cNvSpPr txBox="1"/>
          <p:nvPr/>
        </p:nvSpPr>
        <p:spPr>
          <a:xfrm>
            <a:off x="2305648" y="2986882"/>
            <a:ext cx="10766116" cy="7742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solidFill>
                  <a:schemeClr val="tx2"/>
                </a:solidFill>
                <a:latin typeface="Calibri" panose="020F0502020204030204" pitchFamily="34" charset="0"/>
                <a:ea typeface="Nunito" charset="0"/>
                <a:cs typeface="Calibri" panose="020F0502020204030204" pitchFamily="34" charset="0"/>
              </a:rPr>
              <a:t>Il primo algoritmo elaborato utilizza A* ed una funzione di Utilità</a:t>
            </a: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indent="-228600" defTabSz="9144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La struttura generale è di un algoritmo A*</a:t>
            </a:r>
          </a:p>
          <a:p>
            <a:pPr marL="1257117" lvl="1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La funzione euristica è sostituita da una funzione di Utilità creata ad-hoc</a:t>
            </a:r>
          </a:p>
        </p:txBody>
      </p:sp>
    </p:spTree>
    <p:extLst>
      <p:ext uri="{BB962C8B-B14F-4D97-AF65-F5344CB8AC3E}">
        <p14:creationId xmlns:p14="http://schemas.microsoft.com/office/powerpoint/2010/main" val="2835580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11325" y="10304226"/>
            <a:ext cx="124735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8000" dirty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Use Big Images</a:t>
            </a:r>
          </a:p>
          <a:p>
            <a:pPr>
              <a:lnSpc>
                <a:spcPts val="9000"/>
              </a:lnSpc>
            </a:pPr>
            <a:r>
              <a:rPr lang="en-US" sz="8000" b="1" dirty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To Show Ideas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53E68FEF-D945-4113-9357-0DB6BD8A2A9A}"/>
              </a:ext>
            </a:extLst>
          </p:cNvPr>
          <p:cNvSpPr txBox="1"/>
          <p:nvPr/>
        </p:nvSpPr>
        <p:spPr>
          <a:xfrm>
            <a:off x="1112670" y="3556720"/>
            <a:ext cx="8662564" cy="7695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La funzione di Utilità ha l’obiettivo di far scegliere all’agente la prossima cella su cui spostarsi.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Prende in considerazione lo stato dell’agente e il valore della possibile prossima cella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F9DA09-67FB-45CC-AECE-71E1AEEB7976}"/>
              </a:ext>
            </a:extLst>
          </p:cNvPr>
          <p:cNvSpPr txBox="1"/>
          <p:nvPr/>
        </p:nvSpPr>
        <p:spPr>
          <a:xfrm>
            <a:off x="1197970" y="11457818"/>
            <a:ext cx="17154528" cy="804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5000"/>
              </a:lnSpc>
              <a:spcAft>
                <a:spcPts val="600"/>
              </a:spcAft>
            </a:pPr>
            <a:r>
              <a:rPr lang="en-US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UtilityFunc</a:t>
            </a: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(Weight[0]*Battery + Weight[1]*Time + 0.40*Distance)*Spot Val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B5D015B-C232-42F8-A65E-BB942F87A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889" y="2145014"/>
            <a:ext cx="13054377" cy="9425971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4805EBA2-B4E2-480E-9F7C-EDDA154C93EE}"/>
              </a:ext>
            </a:extLst>
          </p:cNvPr>
          <p:cNvSpPr txBox="1"/>
          <p:nvPr/>
        </p:nvSpPr>
        <p:spPr>
          <a:xfrm>
            <a:off x="1112670" y="1081466"/>
            <a:ext cx="9442200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Funzione</a:t>
            </a: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di Utilità</a:t>
            </a:r>
          </a:p>
        </p:txBody>
      </p:sp>
    </p:spTree>
    <p:extLst>
      <p:ext uri="{BB962C8B-B14F-4D97-AF65-F5344CB8AC3E}">
        <p14:creationId xmlns:p14="http://schemas.microsoft.com/office/powerpoint/2010/main" val="3459812283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7F782790-550F-435A-81C9-08E9D876985C}"/>
              </a:ext>
            </a:extLst>
          </p:cNvPr>
          <p:cNvSpPr txBox="1"/>
          <p:nvPr/>
        </p:nvSpPr>
        <p:spPr>
          <a:xfrm>
            <a:off x="5342848" y="1238035"/>
            <a:ext cx="13691953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Trade-off </a:t>
            </a: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Batteria</a:t>
            </a: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e Tempo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180905-8787-4219-B6DA-63C08803B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32" y="2857500"/>
            <a:ext cx="10588172" cy="7941129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BBE5C14D-3C76-46A5-AABE-4B014D50C8E8}"/>
              </a:ext>
            </a:extLst>
          </p:cNvPr>
          <p:cNvSpPr txBox="1"/>
          <p:nvPr/>
        </p:nvSpPr>
        <p:spPr>
          <a:xfrm>
            <a:off x="12674548" y="3534104"/>
            <a:ext cx="10446707" cy="72422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Effettuare la ricarica solo in situazioni di necessità</a:t>
            </a: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Utilizzare due pesi per calibrare il bisogno a seconda della necessità</a:t>
            </a: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Proporzione tra i due a seconda della condizione dell’agente/drone</a:t>
            </a:r>
          </a:p>
          <a:p>
            <a:pPr defTabSz="914400">
              <a:lnSpc>
                <a:spcPct val="125000"/>
              </a:lnSpc>
              <a:spcAft>
                <a:spcPts val="600"/>
              </a:spcAft>
            </a:pPr>
            <a:endParaRPr lang="it-IT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11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221266" y="3998108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pic>
        <p:nvPicPr>
          <p:cNvPr id="41" name="Immagine 40">
            <a:extLst>
              <a:ext uri="{FF2B5EF4-FFF2-40B4-BE49-F238E27FC236}">
                <a16:creationId xmlns:a16="http://schemas.microsoft.com/office/drawing/2014/main" id="{C0E681DC-9624-48CC-B05D-0BB29650D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" t="7248" r="3210" b="2884"/>
          <a:stretch/>
        </p:blipFill>
        <p:spPr>
          <a:xfrm>
            <a:off x="13229441" y="2661558"/>
            <a:ext cx="10120075" cy="10186362"/>
          </a:xfrm>
          <a:prstGeom prst="rect">
            <a:avLst/>
          </a:prstGeom>
        </p:spPr>
      </p:pic>
      <p:sp>
        <p:nvSpPr>
          <p:cNvPr id="52" name="TextBox 6">
            <a:extLst>
              <a:ext uri="{FF2B5EF4-FFF2-40B4-BE49-F238E27FC236}">
                <a16:creationId xmlns:a16="http://schemas.microsoft.com/office/drawing/2014/main" id="{969E7D9E-5D23-4BBD-94A5-A589CC989E9D}"/>
              </a:ext>
            </a:extLst>
          </p:cNvPr>
          <p:cNvSpPr txBox="1"/>
          <p:nvPr/>
        </p:nvSpPr>
        <p:spPr>
          <a:xfrm>
            <a:off x="1235339" y="868080"/>
            <a:ext cx="12629548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A* e Utilità performance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5E6356B4-8440-4CF6-B135-0F8A1039C83E}"/>
              </a:ext>
            </a:extLst>
          </p:cNvPr>
          <p:cNvSpPr txBox="1"/>
          <p:nvPr/>
        </p:nvSpPr>
        <p:spPr>
          <a:xfrm>
            <a:off x="1258650" y="3386844"/>
            <a:ext cx="11715759" cy="8997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Il drone esegue una sola ricarica e poi va a dare supporto alla rete già esistente</a:t>
            </a:r>
          </a:p>
          <a:p>
            <a:pPr defTabSz="914400">
              <a:lnSpc>
                <a:spcPct val="125000"/>
              </a:lnSpc>
              <a:spcAft>
                <a:spcPts val="600"/>
              </a:spcAft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La posizione degli ostacoli e della rete viene generata casualmente per ogni ambiente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Performa ottimamente anche su griglie di grandi dimensioni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300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7F782790-550F-435A-81C9-08E9D876985C}"/>
              </a:ext>
            </a:extLst>
          </p:cNvPr>
          <p:cNvSpPr txBox="1"/>
          <p:nvPr/>
        </p:nvSpPr>
        <p:spPr>
          <a:xfrm>
            <a:off x="5267699" y="931784"/>
            <a:ext cx="13842251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A* e Utilità: </a:t>
            </a: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problematiche</a:t>
            </a:r>
            <a:endParaRPr lang="en-US" sz="8800" b="1" spc="30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BBE5C14D-3C76-46A5-AABE-4B014D50C8E8}"/>
              </a:ext>
            </a:extLst>
          </p:cNvPr>
          <p:cNvSpPr txBox="1"/>
          <p:nvPr/>
        </p:nvSpPr>
        <p:spPr>
          <a:xfrm>
            <a:off x="1947310" y="3192896"/>
            <a:ext cx="11458447" cy="8612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Ha bisogno di conoscere l’ambiente in cui agisce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Deve esplorare buona parte dell’ambiente per essere efficace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defTabSz="914400">
              <a:lnSpc>
                <a:spcPct val="125000"/>
              </a:lnSpc>
              <a:spcAft>
                <a:spcPts val="600"/>
              </a:spcAft>
              <a:buFont typeface="Wingdings 3" panose="05040102010807070707" pitchFamily="18" charset="2"/>
              <a:buChar char="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Trovare un altro algoritmo per risolvere questi problemi: RL</a:t>
            </a:r>
          </a:p>
          <a:p>
            <a:pPr defTabSz="914400">
              <a:lnSpc>
                <a:spcPct val="125000"/>
              </a:lnSpc>
              <a:spcAft>
                <a:spcPts val="600"/>
              </a:spcAft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3D4557F-C227-493A-8785-F623501E1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1" y="3416050"/>
            <a:ext cx="7816268" cy="777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70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F4319720-D28D-44D4-ADD7-E21137591C9B}"/>
              </a:ext>
            </a:extLst>
          </p:cNvPr>
          <p:cNvSpPr txBox="1"/>
          <p:nvPr/>
        </p:nvSpPr>
        <p:spPr>
          <a:xfrm>
            <a:off x="4651737" y="894869"/>
            <a:ext cx="15121063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Deep Reinforcement Learning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23F990E-BEAC-4319-9BA1-9D8FB568F56F}"/>
              </a:ext>
            </a:extLst>
          </p:cNvPr>
          <p:cNvSpPr txBox="1"/>
          <p:nvPr/>
        </p:nvSpPr>
        <p:spPr>
          <a:xfrm>
            <a:off x="1851791" y="2914940"/>
            <a:ext cx="20720957" cy="8781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5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</a:t>
            </a:r>
            <a:r>
              <a:rPr lang="it-IT" sz="5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Learning </a:t>
            </a: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è uno dei campi più diffusi del Machine Learning</a:t>
            </a:r>
          </a:p>
          <a:p>
            <a:pPr marL="1371417" lvl="1" indent="-6858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basato sull’insegnare determinati comportamenti ad un agente in base alle sue azioni attraverso una funzione di reward</a:t>
            </a: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5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Per trovare una policy in grado di selezionare un’azione ottimale al fine di massimizzare il valore di ogni ricompensa futura, viene utilizzato l’algoritmo </a:t>
            </a:r>
            <a:r>
              <a:rPr lang="it-IT" sz="5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Q-learning</a:t>
            </a: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5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Quando vi sono troppe combinazioni tra stato e azione si utilizza una rete neurale al fine di approssimarle, quando ciò succede si parla di DQL e di DRL</a:t>
            </a:r>
          </a:p>
          <a:p>
            <a:pPr defTabSz="914400">
              <a:lnSpc>
                <a:spcPct val="125000"/>
              </a:lnSpc>
              <a:spcAft>
                <a:spcPts val="600"/>
              </a:spcAft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125000"/>
              </a:lnSpc>
              <a:spcAft>
                <a:spcPts val="600"/>
              </a:spcAft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32877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408584" y="8407087"/>
            <a:ext cx="3637291" cy="3510126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6047596" y="5474347"/>
            <a:ext cx="3637291" cy="3510126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152400">
            <a:solidFill>
              <a:srgbClr val="8784C7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D2BB5C96-E250-42AD-B781-FD3A76BF1C84}"/>
              </a:ext>
            </a:extLst>
          </p:cNvPr>
          <p:cNvSpPr txBox="1"/>
          <p:nvPr/>
        </p:nvSpPr>
        <p:spPr>
          <a:xfrm>
            <a:off x="8757533" y="1028923"/>
            <a:ext cx="6862584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Ambiente</a:t>
            </a: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RL 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A362615-61D1-4CD9-B7F2-C7E3D7EB88A1}"/>
              </a:ext>
            </a:extLst>
          </p:cNvPr>
          <p:cNvSpPr txBox="1"/>
          <p:nvPr/>
        </p:nvSpPr>
        <p:spPr>
          <a:xfrm>
            <a:off x="1995818" y="3247024"/>
            <a:ext cx="12312785" cy="867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Modificare l’ambiente per essere eseguito con un algoritmo di tipo RL/DRL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Libreria GYM, fornisce diversi ambienti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Rendere l’ambiente originale in formato GYM, implementando alcune funzioni</a:t>
            </a:r>
          </a:p>
          <a:p>
            <a:pPr defTabSz="914400">
              <a:lnSpc>
                <a:spcPct val="125000"/>
              </a:lnSpc>
              <a:spcAft>
                <a:spcPts val="600"/>
              </a:spcAft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6ED4D763-C76C-4B36-AF14-3430B1FD288D}"/>
              </a:ext>
            </a:extLst>
          </p:cNvPr>
          <p:cNvSpPr/>
          <p:nvPr/>
        </p:nvSpPr>
        <p:spPr>
          <a:xfrm>
            <a:off x="17449012" y="2764670"/>
            <a:ext cx="3637292" cy="3510126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152400">
            <a:solidFill>
              <a:srgbClr val="5D739A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0C51BD1-C4C6-47E4-B2BF-5FA439EE14C6}"/>
              </a:ext>
            </a:extLst>
          </p:cNvPr>
          <p:cNvSpPr txBox="1"/>
          <p:nvPr/>
        </p:nvSpPr>
        <p:spPr>
          <a:xfrm>
            <a:off x="20045875" y="7973402"/>
            <a:ext cx="17389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Reset</a:t>
            </a:r>
            <a:endParaRPr lang="it-IT" sz="4000" dirty="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88E64C2C-4E31-441A-966E-84C3217BAF96}"/>
              </a:ext>
            </a:extLst>
          </p:cNvPr>
          <p:cNvSpPr/>
          <p:nvPr/>
        </p:nvSpPr>
        <p:spPr>
          <a:xfrm>
            <a:off x="18850429" y="6648259"/>
            <a:ext cx="3637291" cy="3510126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152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6E4984F-9BC8-4EDE-A12D-F0D84D8D2D49}"/>
              </a:ext>
            </a:extLst>
          </p:cNvPr>
          <p:cNvSpPr txBox="1"/>
          <p:nvPr/>
        </p:nvSpPr>
        <p:spPr>
          <a:xfrm>
            <a:off x="18296527" y="4165790"/>
            <a:ext cx="19422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Initialize</a:t>
            </a:r>
            <a:endParaRPr lang="it-IT" sz="400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6D708F-405A-437A-8259-7DACA27EE1A4}"/>
              </a:ext>
            </a:extLst>
          </p:cNvPr>
          <p:cNvSpPr txBox="1"/>
          <p:nvPr/>
        </p:nvSpPr>
        <p:spPr>
          <a:xfrm>
            <a:off x="17323628" y="6664588"/>
            <a:ext cx="11658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endParaRPr lang="it-IT" sz="40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4950440-5910-4ED1-AA04-8007BF0DDC0C}"/>
              </a:ext>
            </a:extLst>
          </p:cNvPr>
          <p:cNvSpPr txBox="1"/>
          <p:nvPr/>
        </p:nvSpPr>
        <p:spPr>
          <a:xfrm>
            <a:off x="17449012" y="9840291"/>
            <a:ext cx="17389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286873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>
            <a:extLst>
              <a:ext uri="{FF2B5EF4-FFF2-40B4-BE49-F238E27FC236}">
                <a16:creationId xmlns:a16="http://schemas.microsoft.com/office/drawing/2014/main" id="{D2BB5C96-E250-42AD-B781-FD3A76BF1C84}"/>
              </a:ext>
            </a:extLst>
          </p:cNvPr>
          <p:cNvSpPr txBox="1"/>
          <p:nvPr/>
        </p:nvSpPr>
        <p:spPr>
          <a:xfrm>
            <a:off x="6529867" y="1188783"/>
            <a:ext cx="1131791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DRL </a:t>
            </a: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implementazione</a:t>
            </a:r>
            <a:endParaRPr lang="en-US" sz="8800" b="1" spc="30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A362615-61D1-4CD9-B7F2-C7E3D7EB88A1}"/>
              </a:ext>
            </a:extLst>
          </p:cNvPr>
          <p:cNvSpPr txBox="1"/>
          <p:nvPr/>
        </p:nvSpPr>
        <p:spPr>
          <a:xfrm>
            <a:off x="1873708" y="3844420"/>
            <a:ext cx="15974075" cy="683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Creare una classe per l’implementazione della rete neurale (DQL)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Creare un </a:t>
            </a:r>
            <a:r>
              <a:rPr lang="it-IT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ReplayBuffer</a:t>
            </a: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 per riutilizzare l’esperienza accumulata ad ogni iterazione di training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Creare un </a:t>
            </a:r>
            <a:r>
              <a:rPr lang="it-IT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DQNAgent</a:t>
            </a: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 che contiene la funzione di </a:t>
            </a:r>
            <a:r>
              <a:rPr lang="it-IT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 e quella dove viene scelta l’azione </a:t>
            </a:r>
          </a:p>
          <a:p>
            <a:pPr defTabSz="914400">
              <a:lnSpc>
                <a:spcPct val="125000"/>
              </a:lnSpc>
              <a:spcAft>
                <a:spcPts val="600"/>
              </a:spcAft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 descr="Parsec 3.26 - LA NOSTRA PASSIONE: L'E-GOVERNMENT">
            <a:extLst>
              <a:ext uri="{FF2B5EF4-FFF2-40B4-BE49-F238E27FC236}">
                <a16:creationId xmlns:a16="http://schemas.microsoft.com/office/drawing/2014/main" id="{E05177F7-C4AA-442B-941A-8CE9C1C0A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450" y="3648573"/>
            <a:ext cx="2237725" cy="178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rtificial intelligence Icons - Free Download, PNG and SVG">
            <a:extLst>
              <a:ext uri="{FF2B5EF4-FFF2-40B4-BE49-F238E27FC236}">
                <a16:creationId xmlns:a16="http://schemas.microsoft.com/office/drawing/2014/main" id="{5F7D7D13-1D7E-45C9-BF36-F54055324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7685" y="8290572"/>
            <a:ext cx="2543257" cy="254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play icon - 7,301 Free Replay icon | Download PNG &amp; SVG">
            <a:extLst>
              <a:ext uri="{FF2B5EF4-FFF2-40B4-BE49-F238E27FC236}">
                <a16:creationId xmlns:a16="http://schemas.microsoft.com/office/drawing/2014/main" id="{8E7AD7DD-E19A-4D82-BDBA-EF89F4F61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9211" r="12468" b="33865"/>
          <a:stretch/>
        </p:blipFill>
        <p:spPr bwMode="auto">
          <a:xfrm>
            <a:off x="19556528" y="6058598"/>
            <a:ext cx="2457241" cy="160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552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221266" y="4102728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FEF53ACE-C99D-4427-834F-B009898FD88A}"/>
              </a:ext>
            </a:extLst>
          </p:cNvPr>
          <p:cNvSpPr txBox="1"/>
          <p:nvPr/>
        </p:nvSpPr>
        <p:spPr>
          <a:xfrm>
            <a:off x="3256543" y="786280"/>
            <a:ext cx="1786456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Reward Function e Variabili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F508B6E-371D-44D1-A1FF-266DA66FF67C}"/>
              </a:ext>
            </a:extLst>
          </p:cNvPr>
          <p:cNvSpPr txBox="1"/>
          <p:nvPr/>
        </p:nvSpPr>
        <p:spPr>
          <a:xfrm>
            <a:off x="1313769" y="2402070"/>
            <a:ext cx="18541774" cy="11391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Diverse </a:t>
            </a:r>
            <a:r>
              <a:rPr lang="it-IT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funzioni di reward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sono state testate</a:t>
            </a:r>
          </a:p>
          <a:p>
            <a:pPr marL="1257117" lvl="1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quella che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performa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 meglio è la funzione di </a:t>
            </a:r>
            <a:r>
              <a:rPr lang="it-IT" sz="4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Utilità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 adattata per lavorare in ambienti sconosciuti</a:t>
            </a: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Parametro Epsilon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introduce una percentuale di </a:t>
            </a:r>
            <a:r>
              <a:rPr lang="it-IT" sz="4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scelta casuale </a:t>
            </a:r>
          </a:p>
          <a:p>
            <a:pPr marL="1257117" lvl="1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evitare di far restare l’algoritmo bloccato in ottimi locali</a:t>
            </a:r>
          </a:p>
          <a:p>
            <a:pPr marL="1257117" lvl="1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settato ad 1, poi decresce ad ogni iterazione fino a convergere a 0</a:t>
            </a: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Parametro Gamma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è invece utilizzato come </a:t>
            </a:r>
            <a:r>
              <a:rPr lang="it-IT" sz="4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discount rate </a:t>
            </a:r>
          </a:p>
          <a:p>
            <a:pPr marL="1257117" lvl="1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rappresenta l’importanza attribuita alle ricompense immediate rispetto a quelle a lungo termine</a:t>
            </a:r>
          </a:p>
          <a:p>
            <a:pPr marL="1257117" lvl="1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settato a 0.98 e aumenta una volta trovato il traguardo, poi decresce di nuovo fino a tornare a 0.98/0.97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125000"/>
              </a:lnSpc>
              <a:spcAft>
                <a:spcPts val="600"/>
              </a:spcAft>
            </a:pPr>
            <a:endParaRPr lang="it-IT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849B29-7C6D-4031-9928-09246B7A0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547" y="10487520"/>
            <a:ext cx="1906424" cy="19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CFCA67F-871A-46E0-A0EE-4E09B5C58E8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744" y="5390301"/>
            <a:ext cx="3737602" cy="373760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04BF89A-9B61-43BB-A027-DC42B3993E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511" y="2740691"/>
            <a:ext cx="2188338" cy="21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0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221266" y="3998108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52" name="TextBox 6">
            <a:extLst>
              <a:ext uri="{FF2B5EF4-FFF2-40B4-BE49-F238E27FC236}">
                <a16:creationId xmlns:a16="http://schemas.microsoft.com/office/drawing/2014/main" id="{969E7D9E-5D23-4BBD-94A5-A589CC989E9D}"/>
              </a:ext>
            </a:extLst>
          </p:cNvPr>
          <p:cNvSpPr txBox="1"/>
          <p:nvPr/>
        </p:nvSpPr>
        <p:spPr>
          <a:xfrm>
            <a:off x="1218688" y="636581"/>
            <a:ext cx="8884740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DRL performance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5E6356B4-8440-4CF6-B135-0F8A1039C83E}"/>
              </a:ext>
            </a:extLst>
          </p:cNvPr>
          <p:cNvSpPr txBox="1"/>
          <p:nvPr/>
        </p:nvSpPr>
        <p:spPr>
          <a:xfrm>
            <a:off x="1218688" y="2462059"/>
            <a:ext cx="11823926" cy="112539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571500" indent="-571500" defTabSz="914400">
              <a:lnSpc>
                <a:spcPct val="14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Il drone effettua una sola ricarica e poi va verso l’arrivo</a:t>
            </a:r>
          </a:p>
          <a:p>
            <a:pPr defTabSz="914400">
              <a:lnSpc>
                <a:spcPct val="145000"/>
              </a:lnSpc>
              <a:spcAft>
                <a:spcPts val="600"/>
              </a:spcAft>
            </a:pPr>
            <a:endParaRPr lang="it-IT" sz="5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4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L’agente si allena per tot epoche su di un determinato ambiente</a:t>
            </a:r>
          </a:p>
          <a:p>
            <a:pPr marL="1371417" lvl="1" indent="-685800" defTabSz="914400">
              <a:lnSpc>
                <a:spcPct val="14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Non riesce perfettamente a seguire il percorso 	</a:t>
            </a:r>
          </a:p>
          <a:p>
            <a:pPr marL="1371417" lvl="1" indent="-685800" defTabSz="914400">
              <a:lnSpc>
                <a:spcPct val="14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Non esegue quasi mai ricariche superflue</a:t>
            </a:r>
          </a:p>
          <a:p>
            <a:pPr marL="342900" indent="-571500" defTabSz="914400">
              <a:lnSpc>
                <a:spcPct val="14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5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4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L’algoritmo funziona anche su griglie di grandi dimensioni</a:t>
            </a:r>
          </a:p>
          <a:p>
            <a:pPr defTabSz="914400">
              <a:lnSpc>
                <a:spcPct val="125000"/>
              </a:lnSpc>
              <a:spcAft>
                <a:spcPts val="600"/>
              </a:spcAft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0118C60-B00F-416A-88FB-1C1A523D2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" t="5211" r="3351" b="3082"/>
          <a:stretch/>
        </p:blipFill>
        <p:spPr>
          <a:xfrm>
            <a:off x="13695726" y="2870220"/>
            <a:ext cx="10071229" cy="98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620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422229" y="755106"/>
            <a:ext cx="10499897" cy="2428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Droni</a:t>
            </a: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e </a:t>
            </a: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Telecomunicazioni</a:t>
            </a:r>
            <a:endParaRPr lang="en-US" sz="8800" b="1" spc="30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2230" y="4153908"/>
            <a:ext cx="10766596" cy="9264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Progetto in collaborazione con Ericsson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Diverse aree di interesse: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Rilevazione di interferenze</a:t>
            </a: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Drone </a:t>
            </a:r>
            <a:r>
              <a:rPr lang="it-IT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Positioning</a:t>
            </a: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 e problematiche correlate</a:t>
            </a: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Elaborazione di immagini e video</a:t>
            </a: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Finding</a:t>
            </a: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/Routing</a:t>
            </a:r>
          </a:p>
        </p:txBody>
      </p:sp>
      <p:pic>
        <p:nvPicPr>
          <p:cNvPr id="19" name="Segnaposto immagine 18" descr="Immagine che contiene esterni, nuvole, pilone&#10;&#10;Descrizione generata automaticamente">
            <a:extLst>
              <a:ext uri="{FF2B5EF4-FFF2-40B4-BE49-F238E27FC236}">
                <a16:creationId xmlns:a16="http://schemas.microsoft.com/office/drawing/2014/main" id="{54AF89AE-4507-4DFB-8F05-7581EB134C2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/>
          <a:stretch/>
        </p:blipFill>
        <p:spPr>
          <a:xfrm>
            <a:off x="12455525" y="0"/>
            <a:ext cx="11922125" cy="13716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CB6C134-7ADA-4CF7-8249-D4A82F11E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5708" y="10238014"/>
            <a:ext cx="2407298" cy="210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525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221266" y="3998108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D6A5AE4D-7841-4624-841F-C52A553BEF15}"/>
              </a:ext>
            </a:extLst>
          </p:cNvPr>
          <p:cNvSpPr txBox="1"/>
          <p:nvPr/>
        </p:nvSpPr>
        <p:spPr>
          <a:xfrm>
            <a:off x="2075912" y="1108926"/>
            <a:ext cx="7035067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DRL tweaking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F3D1507-8402-4BFE-A412-3F824A608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51" y="2420054"/>
            <a:ext cx="9779967" cy="733497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6652C74-482C-4936-A269-B87510BCE048}"/>
              </a:ext>
            </a:extLst>
          </p:cNvPr>
          <p:cNvSpPr txBox="1"/>
          <p:nvPr/>
        </p:nvSpPr>
        <p:spPr>
          <a:xfrm>
            <a:off x="11087100" y="2432936"/>
            <a:ext cx="12616739" cy="7031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L’agente trovava il traguardo 21 iterazioni su 500  per ambiente, non riuscendo ad apprendere</a:t>
            </a:r>
          </a:p>
          <a:p>
            <a:pPr marL="1257117" lvl="1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utilizzando la funzione di Utilità come RF le performance aumentano del 100% -&gt; 200-250/500 per ambiente</a:t>
            </a:r>
          </a:p>
          <a:p>
            <a:pPr defTabSz="914400">
              <a:lnSpc>
                <a:spcPct val="125000"/>
              </a:lnSpc>
              <a:spcAft>
                <a:spcPts val="600"/>
              </a:spcAft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Ciò dimostra che l’agente riesce ad apprendere, trovando il percorso migliore e a mantenerlo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07C4FEE-6389-40B5-8068-52CD23EC0425}"/>
              </a:ext>
            </a:extLst>
          </p:cNvPr>
          <p:cNvSpPr txBox="1"/>
          <p:nvPr/>
        </p:nvSpPr>
        <p:spPr>
          <a:xfrm>
            <a:off x="1745104" y="10185463"/>
            <a:ext cx="21160548" cy="2722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Il grafico mostra come la variabile epsilon diminuisce con il passare delle iterazioni 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Lo score invece aumenta man mano e converge verso un valore costante</a:t>
            </a:r>
          </a:p>
        </p:txBody>
      </p:sp>
    </p:spTree>
    <p:extLst>
      <p:ext uri="{BB962C8B-B14F-4D97-AF65-F5344CB8AC3E}">
        <p14:creationId xmlns:p14="http://schemas.microsoft.com/office/powerpoint/2010/main" val="4075732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1555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68441" y="1127836"/>
            <a:ext cx="8237724" cy="11957228"/>
            <a:chOff x="7513372" y="803186"/>
            <a:chExt cx="4163968" cy="5978614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TextBox 6">
            <a:extLst>
              <a:ext uri="{FF2B5EF4-FFF2-40B4-BE49-F238E27FC236}">
                <a16:creationId xmlns:a16="http://schemas.microsoft.com/office/drawing/2014/main" id="{AEC9EEEE-7AA0-4DD7-97C4-CC813F52708F}"/>
              </a:ext>
            </a:extLst>
          </p:cNvPr>
          <p:cNvSpPr txBox="1"/>
          <p:nvPr/>
        </p:nvSpPr>
        <p:spPr>
          <a:xfrm>
            <a:off x="2196363" y="1771302"/>
            <a:ext cx="6457924" cy="9249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kern="1200" spc="300" dirty="0" err="1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Conclusioni</a:t>
            </a:r>
            <a:endParaRPr lang="en-US" sz="8800" b="1" kern="1200" spc="300" dirty="0"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0" name="CasellaDiTesto 42">
            <a:extLst>
              <a:ext uri="{FF2B5EF4-FFF2-40B4-BE49-F238E27FC236}">
                <a16:creationId xmlns:a16="http://schemas.microsoft.com/office/drawing/2014/main" id="{C27D6AEC-B8B6-49C1-9D37-28BC6DD42C66}"/>
              </a:ext>
            </a:extLst>
          </p:cNvPr>
          <p:cNvSpPr txBox="1"/>
          <p:nvPr/>
        </p:nvSpPr>
        <p:spPr>
          <a:xfrm>
            <a:off x="9872774" y="549171"/>
            <a:ext cx="13426404" cy="12200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6858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 L’algoritmo A* e Utilità performa meglio, ma solo su ambienti conosciuti</a:t>
            </a:r>
          </a:p>
          <a:p>
            <a:pPr marL="342900" indent="-228600" defTabSz="9144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 L’algoritmo DRL riesce a risolvere la quasi totalità degli ambienti e trova il percorso (200-250/500) volte</a:t>
            </a:r>
          </a:p>
          <a:p>
            <a:pPr marL="342900" indent="-228600" defTabSz="9144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 L’algoritmo DRL è stato testato su griglie di dimensioni considerevoli a differenza di quelli in letteratura</a:t>
            </a:r>
          </a:p>
          <a:p>
            <a:pPr marL="342900" indent="-228600" defTabSz="9144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 Quando l’algoritmo DRL riesce a trovare il traguardo una volta</a:t>
            </a:r>
          </a:p>
          <a:p>
            <a:pPr marL="1714317" lvl="1" indent="-6858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performa poi bene anche in griglie molto grandi, migliorando durante la sua esecuzione</a:t>
            </a:r>
          </a:p>
        </p:txBody>
      </p:sp>
    </p:spTree>
    <p:extLst>
      <p:ext uri="{BB962C8B-B14F-4D97-AF65-F5344CB8AC3E}">
        <p14:creationId xmlns:p14="http://schemas.microsoft.com/office/powerpoint/2010/main" val="1332117751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52748" y="1270813"/>
            <a:ext cx="7359835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Sviluppi</a:t>
            </a: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futuri</a:t>
            </a:r>
            <a:endParaRPr lang="en-US" sz="8800" b="1" spc="30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35C64C8-CC0A-4618-AC0B-F2FBFF962550}"/>
              </a:ext>
            </a:extLst>
          </p:cNvPr>
          <p:cNvSpPr txBox="1"/>
          <p:nvPr/>
        </p:nvSpPr>
        <p:spPr>
          <a:xfrm>
            <a:off x="2871848" y="3745838"/>
            <a:ext cx="19890180" cy="683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Trasformare l’algoritmo per applicarlo anche in contesti di trasporti merce tramite UAV sul mare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Trasformare l’algoritmo per applicarlo anche in contesti reali, con immagini satellitari e di mappe</a:t>
            </a: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Usare l’algoritmo DRL al fine di creare uno script capace di sorvolare e raccogliere i dati in zone dove sono presenti interferenze</a:t>
            </a:r>
          </a:p>
        </p:txBody>
      </p:sp>
      <p:pic>
        <p:nvPicPr>
          <p:cNvPr id="5" name="Picture 4" descr="Next Icons - Free Download, PNG and SVG">
            <a:extLst>
              <a:ext uri="{FF2B5EF4-FFF2-40B4-BE49-F238E27FC236}">
                <a16:creationId xmlns:a16="http://schemas.microsoft.com/office/drawing/2014/main" id="{0B121B65-E42E-46DC-A308-5330870B2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16" y="358489"/>
            <a:ext cx="3135776" cy="313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6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72080" y="5840419"/>
            <a:ext cx="7833490" cy="3068084"/>
          </a:xfrm>
          <a:prstGeom prst="rect">
            <a:avLst/>
          </a:prstGeom>
          <a:noFill/>
        </p:spPr>
        <p:txBody>
          <a:bodyPr wrap="none" tIns="1097280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9600" b="1" spc="3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Grazie!</a:t>
            </a:r>
          </a:p>
        </p:txBody>
      </p:sp>
      <p:sp>
        <p:nvSpPr>
          <p:cNvPr id="8" name="Freeform 4"/>
          <p:cNvSpPr>
            <a:spLocks noChangeArrowheads="1"/>
          </p:cNvSpPr>
          <p:nvPr/>
        </p:nvSpPr>
        <p:spPr bwMode="auto">
          <a:xfrm>
            <a:off x="11063093" y="3322111"/>
            <a:ext cx="2251464" cy="2440210"/>
          </a:xfrm>
          <a:custGeom>
            <a:avLst/>
            <a:gdLst>
              <a:gd name="T0" fmla="*/ 5710 w 5893"/>
              <a:gd name="T1" fmla="*/ 3569 h 6385"/>
              <a:gd name="T2" fmla="*/ 5607 w 5893"/>
              <a:gd name="T3" fmla="*/ 2260 h 6385"/>
              <a:gd name="T4" fmla="*/ 4234 w 5893"/>
              <a:gd name="T5" fmla="*/ 1967 h 6385"/>
              <a:gd name="T6" fmla="*/ 4290 w 5893"/>
              <a:gd name="T7" fmla="*/ 515 h 6385"/>
              <a:gd name="T8" fmla="*/ 3315 w 5893"/>
              <a:gd name="T9" fmla="*/ 0 h 6385"/>
              <a:gd name="T10" fmla="*/ 2736 w 5893"/>
              <a:gd name="T11" fmla="*/ 555 h 6385"/>
              <a:gd name="T12" fmla="*/ 2482 w 5893"/>
              <a:gd name="T13" fmla="*/ 1372 h 6385"/>
              <a:gd name="T14" fmla="*/ 1546 w 5893"/>
              <a:gd name="T15" fmla="*/ 2458 h 6385"/>
              <a:gd name="T16" fmla="*/ 142 w 5893"/>
              <a:gd name="T17" fmla="*/ 2601 h 6385"/>
              <a:gd name="T18" fmla="*/ 0 w 5893"/>
              <a:gd name="T19" fmla="*/ 5401 h 6385"/>
              <a:gd name="T20" fmla="*/ 491 w 5893"/>
              <a:gd name="T21" fmla="*/ 5892 h 6385"/>
              <a:gd name="T22" fmla="*/ 2125 w 5893"/>
              <a:gd name="T23" fmla="*/ 6051 h 6385"/>
              <a:gd name="T24" fmla="*/ 3687 w 5893"/>
              <a:gd name="T25" fmla="*/ 6384 h 6385"/>
              <a:gd name="T26" fmla="*/ 5051 w 5893"/>
              <a:gd name="T27" fmla="*/ 6075 h 6385"/>
              <a:gd name="T28" fmla="*/ 5607 w 5893"/>
              <a:gd name="T29" fmla="*/ 4552 h 6385"/>
              <a:gd name="T30" fmla="*/ 5742 w 5893"/>
              <a:gd name="T31" fmla="*/ 3830 h 6385"/>
              <a:gd name="T32" fmla="*/ 912 w 5893"/>
              <a:gd name="T33" fmla="*/ 5329 h 6385"/>
              <a:gd name="T34" fmla="*/ 737 w 5893"/>
              <a:gd name="T35" fmla="*/ 5401 h 6385"/>
              <a:gd name="T36" fmla="*/ 491 w 5893"/>
              <a:gd name="T37" fmla="*/ 5155 h 6385"/>
              <a:gd name="T38" fmla="*/ 737 w 5893"/>
              <a:gd name="T39" fmla="*/ 4909 h 6385"/>
              <a:gd name="T40" fmla="*/ 983 w 5893"/>
              <a:gd name="T41" fmla="*/ 5155 h 6385"/>
              <a:gd name="T42" fmla="*/ 5321 w 5893"/>
              <a:gd name="T43" fmla="*/ 3260 h 6385"/>
              <a:gd name="T44" fmla="*/ 5115 w 5893"/>
              <a:gd name="T45" fmla="*/ 3442 h 6385"/>
              <a:gd name="T46" fmla="*/ 5250 w 5893"/>
              <a:gd name="T47" fmla="*/ 3830 h 6385"/>
              <a:gd name="T48" fmla="*/ 5115 w 5893"/>
              <a:gd name="T49" fmla="*/ 4552 h 6385"/>
              <a:gd name="T50" fmla="*/ 4869 w 5893"/>
              <a:gd name="T51" fmla="*/ 5036 h 6385"/>
              <a:gd name="T52" fmla="*/ 4148 w 5893"/>
              <a:gd name="T53" fmla="*/ 5892 h 6385"/>
              <a:gd name="T54" fmla="*/ 2371 w 5893"/>
              <a:gd name="T55" fmla="*/ 5615 h 6385"/>
              <a:gd name="T56" fmla="*/ 2125 w 5893"/>
              <a:gd name="T57" fmla="*/ 5528 h 6385"/>
              <a:gd name="T58" fmla="*/ 1848 w 5893"/>
              <a:gd name="T59" fmla="*/ 5440 h 6385"/>
              <a:gd name="T60" fmla="*/ 1594 w 5893"/>
              <a:gd name="T61" fmla="*/ 5401 h 6385"/>
              <a:gd name="T62" fmla="*/ 1475 w 5893"/>
              <a:gd name="T63" fmla="*/ 2950 h 6385"/>
              <a:gd name="T64" fmla="*/ 1737 w 5893"/>
              <a:gd name="T65" fmla="*/ 2911 h 6385"/>
              <a:gd name="T66" fmla="*/ 2038 w 5893"/>
              <a:gd name="T67" fmla="*/ 2673 h 6385"/>
              <a:gd name="T68" fmla="*/ 2323 w 5893"/>
              <a:gd name="T69" fmla="*/ 2340 h 6385"/>
              <a:gd name="T70" fmla="*/ 2530 w 5893"/>
              <a:gd name="T71" fmla="*/ 2070 h 6385"/>
              <a:gd name="T72" fmla="*/ 3053 w 5893"/>
              <a:gd name="T73" fmla="*/ 1301 h 6385"/>
              <a:gd name="T74" fmla="*/ 3315 w 5893"/>
              <a:gd name="T75" fmla="*/ 492 h 6385"/>
              <a:gd name="T76" fmla="*/ 3933 w 5893"/>
              <a:gd name="T77" fmla="*/ 1229 h 6385"/>
              <a:gd name="T78" fmla="*/ 3561 w 5893"/>
              <a:gd name="T79" fmla="*/ 2458 h 6385"/>
              <a:gd name="T80" fmla="*/ 5250 w 5893"/>
              <a:gd name="T81" fmla="*/ 2601 h 6385"/>
              <a:gd name="T82" fmla="*/ 5321 w 5893"/>
              <a:gd name="T83" fmla="*/ 3260 h 6385"/>
              <a:gd name="T84" fmla="*/ 5321 w 5893"/>
              <a:gd name="T85" fmla="*/ 3260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93" h="6385">
                <a:moveTo>
                  <a:pt x="5710" y="3569"/>
                </a:moveTo>
                <a:lnTo>
                  <a:pt x="5710" y="3569"/>
                </a:lnTo>
                <a:cubicBezTo>
                  <a:pt x="5829" y="3378"/>
                  <a:pt x="5892" y="3172"/>
                  <a:pt x="5892" y="2942"/>
                </a:cubicBezTo>
                <a:cubicBezTo>
                  <a:pt x="5892" y="2680"/>
                  <a:pt x="5797" y="2450"/>
                  <a:pt x="5607" y="2260"/>
                </a:cubicBezTo>
                <a:cubicBezTo>
                  <a:pt x="5408" y="2062"/>
                  <a:pt x="5178" y="1967"/>
                  <a:pt x="4909" y="1967"/>
                </a:cubicBezTo>
                <a:cubicBezTo>
                  <a:pt x="4234" y="1967"/>
                  <a:pt x="4234" y="1967"/>
                  <a:pt x="4234" y="1967"/>
                </a:cubicBezTo>
                <a:cubicBezTo>
                  <a:pt x="4361" y="1713"/>
                  <a:pt x="4425" y="1467"/>
                  <a:pt x="4425" y="1229"/>
                </a:cubicBezTo>
                <a:cubicBezTo>
                  <a:pt x="4425" y="928"/>
                  <a:pt x="4377" y="690"/>
                  <a:pt x="4290" y="515"/>
                </a:cubicBezTo>
                <a:cubicBezTo>
                  <a:pt x="4195" y="341"/>
                  <a:pt x="4068" y="206"/>
                  <a:pt x="3894" y="127"/>
                </a:cubicBezTo>
                <a:cubicBezTo>
                  <a:pt x="3727" y="40"/>
                  <a:pt x="3529" y="0"/>
                  <a:pt x="3315" y="0"/>
                </a:cubicBezTo>
                <a:cubicBezTo>
                  <a:pt x="3188" y="0"/>
                  <a:pt x="3069" y="48"/>
                  <a:pt x="2974" y="143"/>
                </a:cubicBezTo>
                <a:cubicBezTo>
                  <a:pt x="2863" y="254"/>
                  <a:pt x="2783" y="389"/>
                  <a:pt x="2736" y="555"/>
                </a:cubicBezTo>
                <a:cubicBezTo>
                  <a:pt x="2688" y="730"/>
                  <a:pt x="2648" y="888"/>
                  <a:pt x="2617" y="1039"/>
                </a:cubicBezTo>
                <a:cubicBezTo>
                  <a:pt x="2585" y="1198"/>
                  <a:pt x="2538" y="1309"/>
                  <a:pt x="2482" y="1372"/>
                </a:cubicBezTo>
                <a:cubicBezTo>
                  <a:pt x="2355" y="1507"/>
                  <a:pt x="2220" y="1673"/>
                  <a:pt x="2070" y="1864"/>
                </a:cubicBezTo>
                <a:cubicBezTo>
                  <a:pt x="1808" y="2197"/>
                  <a:pt x="1633" y="2395"/>
                  <a:pt x="1546" y="2458"/>
                </a:cubicBezTo>
                <a:cubicBezTo>
                  <a:pt x="491" y="2458"/>
                  <a:pt x="491" y="2458"/>
                  <a:pt x="491" y="2458"/>
                </a:cubicBezTo>
                <a:cubicBezTo>
                  <a:pt x="357" y="2458"/>
                  <a:pt x="238" y="2506"/>
                  <a:pt x="142" y="2601"/>
                </a:cubicBezTo>
                <a:cubicBezTo>
                  <a:pt x="47" y="2696"/>
                  <a:pt x="0" y="2816"/>
                  <a:pt x="0" y="2950"/>
                </a:cubicBezTo>
                <a:cubicBezTo>
                  <a:pt x="0" y="5401"/>
                  <a:pt x="0" y="5401"/>
                  <a:pt x="0" y="5401"/>
                </a:cubicBezTo>
                <a:cubicBezTo>
                  <a:pt x="0" y="5535"/>
                  <a:pt x="47" y="5655"/>
                  <a:pt x="142" y="5750"/>
                </a:cubicBezTo>
                <a:cubicBezTo>
                  <a:pt x="238" y="5845"/>
                  <a:pt x="357" y="5892"/>
                  <a:pt x="491" y="5892"/>
                </a:cubicBezTo>
                <a:cubicBezTo>
                  <a:pt x="1594" y="5892"/>
                  <a:pt x="1594" y="5892"/>
                  <a:pt x="1594" y="5892"/>
                </a:cubicBezTo>
                <a:cubicBezTo>
                  <a:pt x="1657" y="5892"/>
                  <a:pt x="1832" y="5948"/>
                  <a:pt x="2125" y="6051"/>
                </a:cubicBezTo>
                <a:cubicBezTo>
                  <a:pt x="2442" y="6154"/>
                  <a:pt x="2720" y="6241"/>
                  <a:pt x="2958" y="6297"/>
                </a:cubicBezTo>
                <a:cubicBezTo>
                  <a:pt x="3196" y="6352"/>
                  <a:pt x="3442" y="6384"/>
                  <a:pt x="3687" y="6384"/>
                </a:cubicBezTo>
                <a:cubicBezTo>
                  <a:pt x="4179" y="6384"/>
                  <a:pt x="4179" y="6384"/>
                  <a:pt x="4179" y="6384"/>
                </a:cubicBezTo>
                <a:cubicBezTo>
                  <a:pt x="4536" y="6384"/>
                  <a:pt x="4829" y="6281"/>
                  <a:pt x="5051" y="6075"/>
                </a:cubicBezTo>
                <a:cubicBezTo>
                  <a:pt x="5273" y="5869"/>
                  <a:pt x="5377" y="5591"/>
                  <a:pt x="5377" y="5234"/>
                </a:cubicBezTo>
                <a:cubicBezTo>
                  <a:pt x="5527" y="5036"/>
                  <a:pt x="5607" y="4806"/>
                  <a:pt x="5607" y="4552"/>
                </a:cubicBezTo>
                <a:cubicBezTo>
                  <a:pt x="5607" y="4497"/>
                  <a:pt x="5599" y="4441"/>
                  <a:pt x="5599" y="4385"/>
                </a:cubicBezTo>
                <a:cubicBezTo>
                  <a:pt x="5694" y="4211"/>
                  <a:pt x="5742" y="4029"/>
                  <a:pt x="5742" y="3830"/>
                </a:cubicBezTo>
                <a:cubicBezTo>
                  <a:pt x="5742" y="3743"/>
                  <a:pt x="5726" y="3656"/>
                  <a:pt x="5710" y="3569"/>
                </a:cubicBezTo>
                <a:close/>
                <a:moveTo>
                  <a:pt x="912" y="5329"/>
                </a:moveTo>
                <a:lnTo>
                  <a:pt x="912" y="5329"/>
                </a:lnTo>
                <a:cubicBezTo>
                  <a:pt x="864" y="5377"/>
                  <a:pt x="809" y="5401"/>
                  <a:pt x="737" y="5401"/>
                </a:cubicBezTo>
                <a:cubicBezTo>
                  <a:pt x="674" y="5401"/>
                  <a:pt x="610" y="5377"/>
                  <a:pt x="563" y="5329"/>
                </a:cubicBezTo>
                <a:cubicBezTo>
                  <a:pt x="515" y="5282"/>
                  <a:pt x="491" y="5226"/>
                  <a:pt x="491" y="5155"/>
                </a:cubicBezTo>
                <a:cubicBezTo>
                  <a:pt x="491" y="5091"/>
                  <a:pt x="515" y="5036"/>
                  <a:pt x="563" y="4988"/>
                </a:cubicBezTo>
                <a:cubicBezTo>
                  <a:pt x="610" y="4933"/>
                  <a:pt x="674" y="4909"/>
                  <a:pt x="737" y="4909"/>
                </a:cubicBezTo>
                <a:cubicBezTo>
                  <a:pt x="809" y="4909"/>
                  <a:pt x="864" y="4933"/>
                  <a:pt x="912" y="4988"/>
                </a:cubicBezTo>
                <a:cubicBezTo>
                  <a:pt x="959" y="5036"/>
                  <a:pt x="983" y="5091"/>
                  <a:pt x="983" y="5155"/>
                </a:cubicBezTo>
                <a:cubicBezTo>
                  <a:pt x="983" y="5226"/>
                  <a:pt x="959" y="5282"/>
                  <a:pt x="912" y="5329"/>
                </a:cubicBezTo>
                <a:close/>
                <a:moveTo>
                  <a:pt x="5321" y="3260"/>
                </a:moveTo>
                <a:lnTo>
                  <a:pt x="5321" y="3260"/>
                </a:lnTo>
                <a:cubicBezTo>
                  <a:pt x="5266" y="3378"/>
                  <a:pt x="5194" y="3434"/>
                  <a:pt x="5115" y="3442"/>
                </a:cubicBezTo>
                <a:cubicBezTo>
                  <a:pt x="5155" y="3482"/>
                  <a:pt x="5186" y="3545"/>
                  <a:pt x="5210" y="3624"/>
                </a:cubicBezTo>
                <a:cubicBezTo>
                  <a:pt x="5234" y="3695"/>
                  <a:pt x="5250" y="3767"/>
                  <a:pt x="5250" y="3830"/>
                </a:cubicBezTo>
                <a:cubicBezTo>
                  <a:pt x="5250" y="4013"/>
                  <a:pt x="5178" y="4163"/>
                  <a:pt x="5044" y="4290"/>
                </a:cubicBezTo>
                <a:cubicBezTo>
                  <a:pt x="5091" y="4370"/>
                  <a:pt x="5115" y="4457"/>
                  <a:pt x="5115" y="4552"/>
                </a:cubicBezTo>
                <a:cubicBezTo>
                  <a:pt x="5115" y="4647"/>
                  <a:pt x="5091" y="4743"/>
                  <a:pt x="5051" y="4838"/>
                </a:cubicBezTo>
                <a:cubicBezTo>
                  <a:pt x="5004" y="4933"/>
                  <a:pt x="4940" y="4996"/>
                  <a:pt x="4869" y="5036"/>
                </a:cubicBezTo>
                <a:cubicBezTo>
                  <a:pt x="4877" y="5115"/>
                  <a:pt x="4885" y="5186"/>
                  <a:pt x="4885" y="5250"/>
                </a:cubicBezTo>
                <a:cubicBezTo>
                  <a:pt x="4885" y="5678"/>
                  <a:pt x="4639" y="5892"/>
                  <a:pt x="4148" y="5892"/>
                </a:cubicBezTo>
                <a:cubicBezTo>
                  <a:pt x="3687" y="5892"/>
                  <a:pt x="3687" y="5892"/>
                  <a:pt x="3687" y="5892"/>
                </a:cubicBezTo>
                <a:cubicBezTo>
                  <a:pt x="3346" y="5892"/>
                  <a:pt x="2910" y="5797"/>
                  <a:pt x="2371" y="5615"/>
                </a:cubicBezTo>
                <a:cubicBezTo>
                  <a:pt x="2363" y="5607"/>
                  <a:pt x="2323" y="5599"/>
                  <a:pt x="2260" y="5575"/>
                </a:cubicBezTo>
                <a:cubicBezTo>
                  <a:pt x="2197" y="5551"/>
                  <a:pt x="2157" y="5535"/>
                  <a:pt x="2125" y="5528"/>
                </a:cubicBezTo>
                <a:cubicBezTo>
                  <a:pt x="2093" y="5512"/>
                  <a:pt x="2054" y="5504"/>
                  <a:pt x="1990" y="5480"/>
                </a:cubicBezTo>
                <a:cubicBezTo>
                  <a:pt x="1927" y="5464"/>
                  <a:pt x="1879" y="5448"/>
                  <a:pt x="1848" y="5440"/>
                </a:cubicBezTo>
                <a:cubicBezTo>
                  <a:pt x="1808" y="5432"/>
                  <a:pt x="1769" y="5424"/>
                  <a:pt x="1721" y="5417"/>
                </a:cubicBezTo>
                <a:cubicBezTo>
                  <a:pt x="1673" y="5408"/>
                  <a:pt x="1633" y="5401"/>
                  <a:pt x="1594" y="5401"/>
                </a:cubicBezTo>
                <a:cubicBezTo>
                  <a:pt x="1475" y="5401"/>
                  <a:pt x="1475" y="5401"/>
                  <a:pt x="1475" y="5401"/>
                </a:cubicBezTo>
                <a:cubicBezTo>
                  <a:pt x="1475" y="2950"/>
                  <a:pt x="1475" y="2950"/>
                  <a:pt x="1475" y="2950"/>
                </a:cubicBezTo>
                <a:cubicBezTo>
                  <a:pt x="1594" y="2950"/>
                  <a:pt x="1594" y="2950"/>
                  <a:pt x="1594" y="2950"/>
                </a:cubicBezTo>
                <a:cubicBezTo>
                  <a:pt x="1642" y="2950"/>
                  <a:pt x="1681" y="2934"/>
                  <a:pt x="1737" y="2911"/>
                </a:cubicBezTo>
                <a:cubicBezTo>
                  <a:pt x="1784" y="2887"/>
                  <a:pt x="1832" y="2855"/>
                  <a:pt x="1887" y="2807"/>
                </a:cubicBezTo>
                <a:cubicBezTo>
                  <a:pt x="1943" y="2760"/>
                  <a:pt x="1990" y="2720"/>
                  <a:pt x="2038" y="2673"/>
                </a:cubicBezTo>
                <a:cubicBezTo>
                  <a:pt x="2077" y="2625"/>
                  <a:pt x="2133" y="2569"/>
                  <a:pt x="2189" y="2506"/>
                </a:cubicBezTo>
                <a:cubicBezTo>
                  <a:pt x="2244" y="2435"/>
                  <a:pt x="2292" y="2379"/>
                  <a:pt x="2323" y="2340"/>
                </a:cubicBezTo>
                <a:cubicBezTo>
                  <a:pt x="2355" y="2300"/>
                  <a:pt x="2395" y="2244"/>
                  <a:pt x="2442" y="2181"/>
                </a:cubicBezTo>
                <a:cubicBezTo>
                  <a:pt x="2490" y="2118"/>
                  <a:pt x="2522" y="2086"/>
                  <a:pt x="2530" y="2070"/>
                </a:cubicBezTo>
                <a:cubicBezTo>
                  <a:pt x="2672" y="1895"/>
                  <a:pt x="2767" y="1777"/>
                  <a:pt x="2823" y="1721"/>
                </a:cubicBezTo>
                <a:cubicBezTo>
                  <a:pt x="2926" y="1610"/>
                  <a:pt x="3005" y="1467"/>
                  <a:pt x="3053" y="1301"/>
                </a:cubicBezTo>
                <a:cubicBezTo>
                  <a:pt x="3101" y="1126"/>
                  <a:pt x="3140" y="967"/>
                  <a:pt x="3172" y="817"/>
                </a:cubicBezTo>
                <a:cubicBezTo>
                  <a:pt x="3204" y="666"/>
                  <a:pt x="3251" y="555"/>
                  <a:pt x="3315" y="492"/>
                </a:cubicBezTo>
                <a:cubicBezTo>
                  <a:pt x="3561" y="492"/>
                  <a:pt x="3727" y="555"/>
                  <a:pt x="3806" y="674"/>
                </a:cubicBezTo>
                <a:cubicBezTo>
                  <a:pt x="3886" y="793"/>
                  <a:pt x="3933" y="976"/>
                  <a:pt x="3933" y="1229"/>
                </a:cubicBezTo>
                <a:cubicBezTo>
                  <a:pt x="3933" y="1380"/>
                  <a:pt x="3870" y="1586"/>
                  <a:pt x="3743" y="1848"/>
                </a:cubicBezTo>
                <a:cubicBezTo>
                  <a:pt x="3624" y="2101"/>
                  <a:pt x="3561" y="2308"/>
                  <a:pt x="3561" y="2458"/>
                </a:cubicBezTo>
                <a:cubicBezTo>
                  <a:pt x="4909" y="2458"/>
                  <a:pt x="4909" y="2458"/>
                  <a:pt x="4909" y="2458"/>
                </a:cubicBezTo>
                <a:cubicBezTo>
                  <a:pt x="5044" y="2458"/>
                  <a:pt x="5155" y="2506"/>
                  <a:pt x="5250" y="2601"/>
                </a:cubicBezTo>
                <a:cubicBezTo>
                  <a:pt x="5353" y="2704"/>
                  <a:pt x="5400" y="2816"/>
                  <a:pt x="5400" y="2950"/>
                </a:cubicBezTo>
                <a:cubicBezTo>
                  <a:pt x="5400" y="3038"/>
                  <a:pt x="5377" y="3140"/>
                  <a:pt x="5321" y="3260"/>
                </a:cubicBezTo>
                <a:close/>
                <a:moveTo>
                  <a:pt x="5321" y="3260"/>
                </a:moveTo>
                <a:lnTo>
                  <a:pt x="5321" y="3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9412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54787" y="358265"/>
            <a:ext cx="10871717" cy="2428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Il </a:t>
            </a: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problema</a:t>
            </a:r>
            <a:endParaRPr lang="en-US" sz="8800" b="1" spc="30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2058" name="Picture 10" descr="Cellulari e ripetitori 5G sono cancerogeni, la petizione dell'esperta per  chiedere limiti cautelativi | Nanopress">
            <a:extLst>
              <a:ext uri="{FF2B5EF4-FFF2-40B4-BE49-F238E27FC236}">
                <a16:creationId xmlns:a16="http://schemas.microsoft.com/office/drawing/2014/main" id="{F592FD7D-7889-4632-8673-FF056BA6D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695" y="5600235"/>
            <a:ext cx="9127767" cy="7112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magine 14" descr="Immagine che contiene cielo, esterni, città, veivolo&#10;&#10;Descrizione generata automaticamente">
            <a:extLst>
              <a:ext uri="{FF2B5EF4-FFF2-40B4-BE49-F238E27FC236}">
                <a16:creationId xmlns:a16="http://schemas.microsoft.com/office/drawing/2014/main" id="{86E10B06-5401-490B-B337-63581C5F33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14286" r="8167" b="30793"/>
          <a:stretch/>
        </p:blipFill>
        <p:spPr>
          <a:xfrm>
            <a:off x="14242694" y="1108691"/>
            <a:ext cx="9127767" cy="3357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F6D24D5D-4A7C-477D-B3F5-79E4E49EC365}"/>
              </a:ext>
            </a:extLst>
          </p:cNvPr>
          <p:cNvSpPr txBox="1"/>
          <p:nvPr/>
        </p:nvSpPr>
        <p:spPr>
          <a:xfrm>
            <a:off x="854787" y="2787230"/>
            <a:ext cx="13070763" cy="10388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Ci si vuole spostare da una stazione di partenza verso una rete di telecomunicazione attraverso un drone</a:t>
            </a:r>
          </a:p>
          <a:p>
            <a:pPr marL="1257117" lvl="1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che da supporto alla rete fornendo segnale</a:t>
            </a:r>
          </a:p>
          <a:p>
            <a:pPr marL="1257117" lvl="1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o che rileva dati per individuare eventuali interferenze</a:t>
            </a:r>
          </a:p>
          <a:p>
            <a:pPr marL="1257117" lvl="1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C’è bisogno di una certa percentuale di batteria</a:t>
            </a:r>
          </a:p>
          <a:p>
            <a:pPr marL="1257117" lvl="1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per raggiungere destinazioni lontane</a:t>
            </a:r>
          </a:p>
          <a:p>
            <a:pPr marL="1257117" lvl="1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per fornire segnale abbastanza a lungo</a:t>
            </a:r>
          </a:p>
          <a:p>
            <a:pPr marL="1257117" lvl="1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Il tutto rimanendo all’interno di una soglia temporale, essendo interventi da eseguire tempestivamente</a:t>
            </a:r>
          </a:p>
          <a:p>
            <a:pPr marL="685617" lvl="1" defTabSz="914400">
              <a:lnSpc>
                <a:spcPct val="90000"/>
              </a:lnSpc>
              <a:spcAft>
                <a:spcPts val="600"/>
              </a:spcAft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88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4687595" y="0"/>
            <a:ext cx="9692386" cy="1371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accent2">
                  <a:lumMod val="75000"/>
                </a:schemeClr>
              </a:solidFill>
              <a:latin typeface="Nunito Light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6282727" y="4095855"/>
            <a:ext cx="6502122" cy="3202553"/>
            <a:chOff x="10263392" y="3506605"/>
            <a:chExt cx="3873862" cy="190803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Freeform 1025"/>
            <p:cNvSpPr>
              <a:spLocks/>
            </p:cNvSpPr>
            <p:nvPr/>
          </p:nvSpPr>
          <p:spPr bwMode="auto">
            <a:xfrm>
              <a:off x="13526123" y="4299560"/>
              <a:ext cx="611131" cy="926798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39" name="Freeform 1026"/>
            <p:cNvSpPr>
              <a:spLocks/>
            </p:cNvSpPr>
            <p:nvPr/>
          </p:nvSpPr>
          <p:spPr bwMode="auto">
            <a:xfrm>
              <a:off x="13182678" y="4370269"/>
              <a:ext cx="378800" cy="851039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2" name="Freeform 1027"/>
            <p:cNvSpPr>
              <a:spLocks/>
            </p:cNvSpPr>
            <p:nvPr/>
          </p:nvSpPr>
          <p:spPr bwMode="auto">
            <a:xfrm>
              <a:off x="13200356" y="4291983"/>
              <a:ext cx="921747" cy="106065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3" name="Freeform 1028"/>
            <p:cNvSpPr>
              <a:spLocks/>
            </p:cNvSpPr>
            <p:nvPr/>
          </p:nvSpPr>
          <p:spPr bwMode="auto">
            <a:xfrm>
              <a:off x="13137221" y="3524282"/>
              <a:ext cx="83336" cy="853563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4" name="Freeform 1029"/>
            <p:cNvSpPr>
              <a:spLocks/>
            </p:cNvSpPr>
            <p:nvPr/>
          </p:nvSpPr>
          <p:spPr bwMode="auto">
            <a:xfrm>
              <a:off x="13144799" y="3509129"/>
              <a:ext cx="989931" cy="818209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5" name="Rectangle 1030"/>
            <p:cNvSpPr>
              <a:spLocks noChangeArrowheads="1"/>
            </p:cNvSpPr>
            <p:nvPr/>
          </p:nvSpPr>
          <p:spPr bwMode="auto">
            <a:xfrm>
              <a:off x="12137190" y="3506605"/>
              <a:ext cx="1020235" cy="378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6" name="Freeform 1031"/>
            <p:cNvSpPr>
              <a:spLocks/>
            </p:cNvSpPr>
            <p:nvPr/>
          </p:nvSpPr>
          <p:spPr bwMode="auto">
            <a:xfrm>
              <a:off x="12127087" y="3509129"/>
              <a:ext cx="1040438" cy="593455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7" name="Freeform 1032"/>
            <p:cNvSpPr>
              <a:spLocks/>
            </p:cNvSpPr>
            <p:nvPr/>
          </p:nvSpPr>
          <p:spPr bwMode="auto">
            <a:xfrm>
              <a:off x="11268474" y="4064703"/>
              <a:ext cx="873766" cy="262635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8" name="Freeform 1033"/>
            <p:cNvSpPr>
              <a:spLocks/>
            </p:cNvSpPr>
            <p:nvPr/>
          </p:nvSpPr>
          <p:spPr bwMode="auto">
            <a:xfrm>
              <a:off x="10528553" y="3506605"/>
              <a:ext cx="1611163" cy="318192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49" name="Rectangle 1034"/>
            <p:cNvSpPr>
              <a:spLocks noChangeArrowheads="1"/>
            </p:cNvSpPr>
            <p:nvPr/>
          </p:nvSpPr>
          <p:spPr bwMode="auto">
            <a:xfrm>
              <a:off x="12116986" y="3526807"/>
              <a:ext cx="40405" cy="55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0" name="Freeform 1035"/>
            <p:cNvSpPr>
              <a:spLocks/>
            </p:cNvSpPr>
            <p:nvPr/>
          </p:nvSpPr>
          <p:spPr bwMode="auto">
            <a:xfrm>
              <a:off x="10520976" y="3789442"/>
              <a:ext cx="765177" cy="535371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51" name="Freeform 1036"/>
            <p:cNvSpPr>
              <a:spLocks/>
            </p:cNvSpPr>
            <p:nvPr/>
          </p:nvSpPr>
          <p:spPr bwMode="auto">
            <a:xfrm>
              <a:off x="10273493" y="4291983"/>
              <a:ext cx="1010134" cy="560624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0" name="Freeform 1037"/>
            <p:cNvSpPr>
              <a:spLocks/>
            </p:cNvSpPr>
            <p:nvPr/>
          </p:nvSpPr>
          <p:spPr bwMode="auto">
            <a:xfrm>
              <a:off x="10263392" y="3799542"/>
              <a:ext cx="287888" cy="1040439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1" name="Freeform 1038"/>
            <p:cNvSpPr>
              <a:spLocks/>
            </p:cNvSpPr>
            <p:nvPr/>
          </p:nvSpPr>
          <p:spPr bwMode="auto">
            <a:xfrm>
              <a:off x="12132139" y="4067229"/>
              <a:ext cx="1073267" cy="330820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2" name="Freeform 1039"/>
            <p:cNvSpPr>
              <a:spLocks/>
            </p:cNvSpPr>
            <p:nvPr/>
          </p:nvSpPr>
          <p:spPr bwMode="auto">
            <a:xfrm>
              <a:off x="12771049" y="5229506"/>
              <a:ext cx="777804" cy="185130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3" name="Freeform 1040"/>
            <p:cNvSpPr>
              <a:spLocks/>
            </p:cNvSpPr>
            <p:nvPr/>
          </p:nvSpPr>
          <p:spPr bwMode="auto">
            <a:xfrm>
              <a:off x="12493263" y="4362692"/>
              <a:ext cx="719720" cy="601031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4" name="Rectangle 1041"/>
            <p:cNvSpPr>
              <a:spLocks noChangeArrowheads="1"/>
            </p:cNvSpPr>
            <p:nvPr/>
          </p:nvSpPr>
          <p:spPr bwMode="auto">
            <a:xfrm>
              <a:off x="12116986" y="4084906"/>
              <a:ext cx="45719" cy="7504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5" name="Freeform 1042"/>
            <p:cNvSpPr>
              <a:spLocks/>
            </p:cNvSpPr>
            <p:nvPr/>
          </p:nvSpPr>
          <p:spPr bwMode="auto">
            <a:xfrm>
              <a:off x="11258372" y="4297035"/>
              <a:ext cx="484865" cy="62838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66" name="Freeform 1043"/>
            <p:cNvSpPr>
              <a:spLocks/>
            </p:cNvSpPr>
            <p:nvPr/>
          </p:nvSpPr>
          <p:spPr bwMode="auto">
            <a:xfrm>
              <a:off x="10278543" y="4814728"/>
              <a:ext cx="1310650" cy="333301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67" name="Freeform 1053"/>
          <p:cNvSpPr>
            <a:spLocks/>
          </p:cNvSpPr>
          <p:nvPr/>
        </p:nvSpPr>
        <p:spPr bwMode="auto">
          <a:xfrm>
            <a:off x="18240998" y="6278977"/>
            <a:ext cx="2182918" cy="2678844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unito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21266" y="3998108"/>
            <a:ext cx="6684386" cy="3123901"/>
            <a:chOff x="17155900" y="4144117"/>
            <a:chExt cx="6684386" cy="3123901"/>
          </a:xfrm>
          <a:solidFill>
            <a:schemeClr val="bg1"/>
          </a:solidFill>
        </p:grpSpPr>
        <p:sp>
          <p:nvSpPr>
            <p:cNvPr id="69" name="Oval 1044"/>
            <p:cNvSpPr>
              <a:spLocks noChangeArrowheads="1"/>
            </p:cNvSpPr>
            <p:nvPr/>
          </p:nvSpPr>
          <p:spPr bwMode="auto">
            <a:xfrm>
              <a:off x="20237414" y="5072383"/>
              <a:ext cx="296706" cy="2967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0" name="Oval 1045"/>
            <p:cNvSpPr>
              <a:spLocks noChangeArrowheads="1"/>
            </p:cNvSpPr>
            <p:nvPr/>
          </p:nvSpPr>
          <p:spPr bwMode="auto">
            <a:xfrm>
              <a:off x="22013420" y="5581024"/>
              <a:ext cx="330618" cy="3263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1" name="Oval 1046"/>
            <p:cNvSpPr>
              <a:spLocks noChangeArrowheads="1"/>
            </p:cNvSpPr>
            <p:nvPr/>
          </p:nvSpPr>
          <p:spPr bwMode="auto">
            <a:xfrm>
              <a:off x="21941361" y="4144117"/>
              <a:ext cx="330618" cy="3306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2" name="Oval 1047"/>
            <p:cNvSpPr>
              <a:spLocks noChangeArrowheads="1"/>
            </p:cNvSpPr>
            <p:nvPr/>
          </p:nvSpPr>
          <p:spPr bwMode="auto">
            <a:xfrm>
              <a:off x="23598681" y="5508968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3" name="Oval 1048"/>
            <p:cNvSpPr>
              <a:spLocks noChangeArrowheads="1"/>
            </p:cNvSpPr>
            <p:nvPr/>
          </p:nvSpPr>
          <p:spPr bwMode="auto">
            <a:xfrm>
              <a:off x="18817459" y="5504729"/>
              <a:ext cx="241605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4" name="Oval 1049"/>
            <p:cNvSpPr>
              <a:spLocks noChangeArrowheads="1"/>
            </p:cNvSpPr>
            <p:nvPr/>
          </p:nvSpPr>
          <p:spPr bwMode="auto">
            <a:xfrm>
              <a:off x="20245891" y="4169548"/>
              <a:ext cx="279754" cy="2797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5" name="Oval 1050"/>
            <p:cNvSpPr>
              <a:spLocks noChangeArrowheads="1"/>
            </p:cNvSpPr>
            <p:nvPr/>
          </p:nvSpPr>
          <p:spPr bwMode="auto">
            <a:xfrm>
              <a:off x="17155900" y="6365181"/>
              <a:ext cx="241605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6" name="Oval 1051"/>
            <p:cNvSpPr>
              <a:spLocks noChangeArrowheads="1"/>
            </p:cNvSpPr>
            <p:nvPr/>
          </p:nvSpPr>
          <p:spPr bwMode="auto">
            <a:xfrm>
              <a:off x="22632266" y="7026413"/>
              <a:ext cx="233127" cy="2416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  <p:sp>
          <p:nvSpPr>
            <p:cNvPr id="77" name="Oval 1052"/>
            <p:cNvSpPr>
              <a:spLocks noChangeArrowheads="1"/>
            </p:cNvSpPr>
            <p:nvPr/>
          </p:nvSpPr>
          <p:spPr bwMode="auto">
            <a:xfrm>
              <a:off x="17575528" y="4661234"/>
              <a:ext cx="237366" cy="2373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Nunito Light" charset="0"/>
              </a:endParaRPr>
            </a:p>
          </p:txBody>
        </p:sp>
      </p:grpSp>
      <p:sp>
        <p:nvSpPr>
          <p:cNvPr id="37" name="TextBox 35">
            <a:extLst>
              <a:ext uri="{FF2B5EF4-FFF2-40B4-BE49-F238E27FC236}">
                <a16:creationId xmlns:a16="http://schemas.microsoft.com/office/drawing/2014/main" id="{8FB3A853-D1BA-4D13-9098-FC213E054A93}"/>
              </a:ext>
            </a:extLst>
          </p:cNvPr>
          <p:cNvSpPr txBox="1"/>
          <p:nvPr/>
        </p:nvSpPr>
        <p:spPr>
          <a:xfrm>
            <a:off x="1668749" y="1175658"/>
            <a:ext cx="10499897" cy="2306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Stato</a:t>
            </a: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dell’arte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A5C64C07-5803-4C9C-803B-79B7FE372B09}"/>
              </a:ext>
            </a:extLst>
          </p:cNvPr>
          <p:cNvSpPr txBox="1"/>
          <p:nvPr/>
        </p:nvSpPr>
        <p:spPr>
          <a:xfrm>
            <a:off x="1736984" y="4895061"/>
            <a:ext cx="9976209" cy="596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 Gli algoritmi più utilizzati sono: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Convolutional</a:t>
            </a: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 Networks</a:t>
            </a: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A* e algoritmi di ricerca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Reinforcement</a:t>
            </a:r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 Learning/DRL</a:t>
            </a:r>
          </a:p>
          <a:p>
            <a:pPr marL="685617" lvl="1" defTabSz="914400">
              <a:lnSpc>
                <a:spcPct val="90000"/>
              </a:lnSpc>
              <a:spcAft>
                <a:spcPts val="600"/>
              </a:spcAft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91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41259" y="2223515"/>
            <a:ext cx="38414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Idea</a:t>
            </a:r>
          </a:p>
          <a:p>
            <a:endParaRPr lang="en-US" sz="9600" spc="30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Nunito" charset="0"/>
              <a:cs typeface="Calibri" panose="020F0502020204030204" pitchFamily="34" charset="0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3C683AE1-8FEA-4993-AED4-71B41FE27AEF}"/>
              </a:ext>
            </a:extLst>
          </p:cNvPr>
          <p:cNvSpPr txBox="1"/>
          <p:nvPr/>
        </p:nvSpPr>
        <p:spPr>
          <a:xfrm>
            <a:off x="3445877" y="5495477"/>
            <a:ext cx="1748589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it-IT" sz="5400" i="1" dirty="0">
                <a:solidFill>
                  <a:schemeClr val="tx2"/>
                </a:solidFill>
                <a:latin typeface="Calibri" panose="020F0502020204030204" pitchFamily="34" charset="0"/>
                <a:ea typeface="Nunito" charset="0"/>
                <a:cs typeface="Calibri" panose="020F0502020204030204" pitchFamily="34" charset="0"/>
              </a:rPr>
              <a:t>“Sviluppare un algoritmo che possa trovare un percorso verso un determinato obiettivo (che può essere un rete a cui dare supporto o da ispezionare al fine di rilevare interferenze) facendo in modo che il drone effettui una o più ricariche per coprire distanze più lunghe, rimanendo però sempre al di sotto di una determinata soglia temporale.”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75CFA94-AB6C-4822-90BD-54AC17D17C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3116" r="4722" b="10898"/>
          <a:stretch/>
        </p:blipFill>
        <p:spPr>
          <a:xfrm>
            <a:off x="1038342" y="725268"/>
            <a:ext cx="4596831" cy="4545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223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865604" y="5055650"/>
            <a:ext cx="3389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unito" charset="0"/>
                <a:ea typeface="Nunito" charset="0"/>
                <a:cs typeface="Nunito" charset="0"/>
              </a:rPr>
              <a:t>Tensorflow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8536" y="5055650"/>
            <a:ext cx="3587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Nunito" charset="0"/>
                <a:cs typeface="Calibri" panose="020F0502020204030204" pitchFamily="34" charset="0"/>
              </a:rPr>
              <a:t>Visual 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848938" y="5055650"/>
            <a:ext cx="2245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unito" charset="0"/>
                <a:ea typeface="Nunito" charset="0"/>
                <a:cs typeface="Nunito" charset="0"/>
              </a:rPr>
              <a:t>Python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B51B5849-5F97-4842-8626-81BE027CF4BC}"/>
              </a:ext>
            </a:extLst>
          </p:cNvPr>
          <p:cNvSpPr txBox="1"/>
          <p:nvPr/>
        </p:nvSpPr>
        <p:spPr>
          <a:xfrm>
            <a:off x="6908277" y="1394597"/>
            <a:ext cx="10561096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Tecnologie</a:t>
            </a:r>
            <a:r>
              <a:rPr lang="en-US" sz="88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88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Utilizzate</a:t>
            </a:r>
            <a:endParaRPr lang="en-US" sz="8800" b="1" spc="30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100A29-3D0C-42FE-B769-F47C1866E9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367" y="6804041"/>
            <a:ext cx="3082370" cy="3510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70E2F7-4042-45A0-92D7-2272753F15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06" y="7123504"/>
            <a:ext cx="3082369" cy="30823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3C141BE-D040-4228-96EE-95014D0AAC8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17" y="7018133"/>
            <a:ext cx="3082369" cy="30823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5044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6" descr="Sequenza temporale SmartArt">
            <a:extLst>
              <a:ext uri="{FF2B5EF4-FFF2-40B4-BE49-F238E27FC236}">
                <a16:creationId xmlns:a16="http://schemas.microsoft.com/office/drawing/2014/main" id="{5B344053-7192-4E24-B99B-DB2D82FB3D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7049"/>
              </p:ext>
            </p:extLst>
          </p:nvPr>
        </p:nvGraphicFramePr>
        <p:xfrm>
          <a:off x="2644774" y="2997932"/>
          <a:ext cx="19088099" cy="8425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5AC5C5B9-9526-4160-A885-B4128F928D0F}"/>
              </a:ext>
            </a:extLst>
          </p:cNvPr>
          <p:cNvSpPr txBox="1"/>
          <p:nvPr/>
        </p:nvSpPr>
        <p:spPr>
          <a:xfrm>
            <a:off x="8121236" y="1576004"/>
            <a:ext cx="8135176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spc="3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Piano </a:t>
            </a:r>
            <a:r>
              <a:rPr lang="en-US" sz="96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d’azione</a:t>
            </a:r>
            <a:endParaRPr lang="en-US" sz="9600" b="1" spc="30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29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11325" y="10304226"/>
            <a:ext cx="124735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800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Use Big Images</a:t>
            </a:r>
          </a:p>
          <a:p>
            <a:pPr>
              <a:lnSpc>
                <a:spcPts val="9000"/>
              </a:lnSpc>
            </a:pPr>
            <a:r>
              <a:rPr lang="en-US" sz="8000" b="1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To Show Ideas</a:t>
            </a:r>
            <a:endParaRPr lang="en-US" sz="8000" b="1" dirty="0">
              <a:solidFill>
                <a:schemeClr val="bg1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BC3604-B672-4A4A-8E2D-FD9FC73B1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0" t="11535" r="14936" b="38281"/>
          <a:stretch/>
        </p:blipFill>
        <p:spPr>
          <a:xfrm>
            <a:off x="0" y="4893896"/>
            <a:ext cx="10243251" cy="8822104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C7EA5365-1B90-4ADC-B882-DC7869C5A0CF}"/>
              </a:ext>
            </a:extLst>
          </p:cNvPr>
          <p:cNvSpPr txBox="1"/>
          <p:nvPr/>
        </p:nvSpPr>
        <p:spPr>
          <a:xfrm>
            <a:off x="2063127" y="1217747"/>
            <a:ext cx="6116996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L’ambiente</a:t>
            </a:r>
            <a:endParaRPr lang="en-US" sz="9600" b="1" spc="30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18F30172-DEF7-42DF-AF21-626FC21A8CF3}"/>
              </a:ext>
            </a:extLst>
          </p:cNvPr>
          <p:cNvSpPr txBox="1"/>
          <p:nvPr/>
        </p:nvSpPr>
        <p:spPr>
          <a:xfrm>
            <a:off x="12423074" y="3950550"/>
            <a:ext cx="10243251" cy="9308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 Vi sono 6 tipi di celle al suo interno: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solidFill>
                  <a:srgbClr val="2D1E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Zone di ricarica</a:t>
            </a: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Celle liberamente percorribili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Zona ad altezza minima richiesta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solidFill>
                  <a:srgbClr val="2D1E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Zone d’interferenza</a:t>
            </a: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Zone affollate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Muri</a:t>
            </a: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617" lvl="1" defTabSz="914400">
              <a:lnSpc>
                <a:spcPct val="90000"/>
              </a:lnSpc>
              <a:spcAft>
                <a:spcPts val="600"/>
              </a:spcAft>
            </a:pPr>
            <a:endParaRPr lang="it-IT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E562CB-6B67-46B7-B124-AA1571115D3A}"/>
              </a:ext>
            </a:extLst>
          </p:cNvPr>
          <p:cNvSpPr txBox="1"/>
          <p:nvPr/>
        </p:nvSpPr>
        <p:spPr>
          <a:xfrm>
            <a:off x="12423074" y="2083622"/>
            <a:ext cx="10730706" cy="876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571500" defTabSz="9144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L’ambiente scelto è quello a griglia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5A1E151-A1C6-466C-B1C5-29F2576A62F8}"/>
              </a:ext>
            </a:extLst>
          </p:cNvPr>
          <p:cNvSpPr/>
          <p:nvPr/>
        </p:nvSpPr>
        <p:spPr>
          <a:xfrm>
            <a:off x="13082472" y="5429308"/>
            <a:ext cx="397828" cy="365760"/>
          </a:xfrm>
          <a:prstGeom prst="rect">
            <a:avLst/>
          </a:prstGeom>
          <a:solidFill>
            <a:srgbClr val="F9E9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4000"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2589F38-E7EA-4C4D-94EF-E82ADF3F5661}"/>
              </a:ext>
            </a:extLst>
          </p:cNvPr>
          <p:cNvSpPr/>
          <p:nvPr/>
        </p:nvSpPr>
        <p:spPr>
          <a:xfrm>
            <a:off x="13082472" y="6703173"/>
            <a:ext cx="397828" cy="365760"/>
          </a:xfrm>
          <a:prstGeom prst="rect">
            <a:avLst/>
          </a:prstGeom>
          <a:solidFill>
            <a:srgbClr val="2A78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400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A3728585-3E77-4B6F-9E28-945EC3DC9EB6}"/>
              </a:ext>
            </a:extLst>
          </p:cNvPr>
          <p:cNvSpPr/>
          <p:nvPr/>
        </p:nvSpPr>
        <p:spPr>
          <a:xfrm>
            <a:off x="13087543" y="8113206"/>
            <a:ext cx="397828" cy="365760"/>
          </a:xfrm>
          <a:prstGeom prst="rect">
            <a:avLst/>
          </a:prstGeom>
          <a:solidFill>
            <a:srgbClr val="355D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400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3A86B4E-DBC9-4BA9-AB9B-991B91F710C8}"/>
              </a:ext>
            </a:extLst>
          </p:cNvPr>
          <p:cNvSpPr/>
          <p:nvPr/>
        </p:nvSpPr>
        <p:spPr>
          <a:xfrm>
            <a:off x="13092614" y="9569584"/>
            <a:ext cx="397828" cy="365760"/>
          </a:xfrm>
          <a:prstGeom prst="rect">
            <a:avLst/>
          </a:prstGeom>
          <a:solidFill>
            <a:srgbClr val="9C6E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400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C01AAAA-6666-4B09-92E1-3F46E8CDC92E}"/>
              </a:ext>
            </a:extLst>
          </p:cNvPr>
          <p:cNvSpPr/>
          <p:nvPr/>
        </p:nvSpPr>
        <p:spPr>
          <a:xfrm>
            <a:off x="13114014" y="10922134"/>
            <a:ext cx="397828" cy="365760"/>
          </a:xfrm>
          <a:prstGeom prst="rect">
            <a:avLst/>
          </a:prstGeom>
          <a:solidFill>
            <a:srgbClr val="5B2C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4000">
              <a:solidFill>
                <a:srgbClr val="482371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FF15604-72C7-46D2-B296-C042DFE2CAD9}"/>
              </a:ext>
            </a:extLst>
          </p:cNvPr>
          <p:cNvSpPr/>
          <p:nvPr/>
        </p:nvSpPr>
        <p:spPr>
          <a:xfrm>
            <a:off x="13120974" y="12205072"/>
            <a:ext cx="397828" cy="365760"/>
          </a:xfrm>
          <a:prstGeom prst="rect">
            <a:avLst/>
          </a:prstGeom>
          <a:solidFill>
            <a:srgbClr val="4400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4000">
              <a:solidFill>
                <a:srgbClr val="430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60501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28" descr="Immagine che contiene esterni, cielo, montagna, nuvole&#10;&#10;Descrizione generata automaticamente">
            <a:extLst>
              <a:ext uri="{FF2B5EF4-FFF2-40B4-BE49-F238E27FC236}">
                <a16:creationId xmlns:a16="http://schemas.microsoft.com/office/drawing/2014/main" id="{BD8847F4-90A6-460B-8C7C-1299280E0D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875" r="21875"/>
          <a:stretch>
            <a:fillRect/>
          </a:stretch>
        </p:blipFill>
        <p:spPr>
          <a:xfrm>
            <a:off x="17364637" y="4536532"/>
            <a:ext cx="5278410" cy="5278408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4DD5A6-FA8F-4553-B41A-28AE5B9302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8530">
            <a:off x="14884683" y="3830165"/>
            <a:ext cx="1646532" cy="827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850E74B-9223-4D76-BC89-D5C494CD5C6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008" y="6395221"/>
            <a:ext cx="1360326" cy="1561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E1FB3-86D2-4407-B020-1C32331C3C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911" y="9130238"/>
            <a:ext cx="1724310" cy="1728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9F01200-7BE9-46E9-B351-C6BF7A8D55C0}"/>
              </a:ext>
            </a:extLst>
          </p:cNvPr>
          <p:cNvSpPr txBox="1"/>
          <p:nvPr/>
        </p:nvSpPr>
        <p:spPr>
          <a:xfrm>
            <a:off x="9866298" y="1317275"/>
            <a:ext cx="4645054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spc="300" dirty="0" err="1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L’agente</a:t>
            </a:r>
            <a:endParaRPr lang="en-US" sz="9600" b="1" spc="30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649E49C-F6F7-469A-BE44-459A99B3A127}"/>
              </a:ext>
            </a:extLst>
          </p:cNvPr>
          <p:cNvSpPr txBox="1"/>
          <p:nvPr/>
        </p:nvSpPr>
        <p:spPr>
          <a:xfrm>
            <a:off x="1877786" y="3608038"/>
            <a:ext cx="9626857" cy="7250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571500" defTabSz="914400">
              <a:lnSpc>
                <a:spcPct val="135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 Fattori presi in considerazione per la creazione dell’agente:</a:t>
            </a:r>
          </a:p>
          <a:p>
            <a:pPr marL="342900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5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Batteria</a:t>
            </a: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5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Tempo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5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Distanza dal traguardo</a:t>
            </a:r>
          </a:p>
          <a:p>
            <a:pPr marL="685617" lvl="1" defTabSz="914400">
              <a:lnSpc>
                <a:spcPct val="90000"/>
              </a:lnSpc>
              <a:spcAft>
                <a:spcPts val="600"/>
              </a:spcAft>
            </a:pPr>
            <a:endParaRPr lang="it-IT" sz="5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117" lvl="1" indent="-57150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Coordinate posizione (</a:t>
            </a:r>
            <a:r>
              <a:rPr lang="it-IT" sz="5200" dirty="0" err="1">
                <a:latin typeface="Calibri" panose="020F0502020204030204" pitchFamily="34" charset="0"/>
                <a:cs typeface="Calibri" panose="020F0502020204030204" pitchFamily="34" charset="0"/>
              </a:rPr>
              <a:t>i,j</a:t>
            </a:r>
            <a:r>
              <a:rPr lang="it-IT" sz="5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685617" lvl="1" defTabSz="914400">
              <a:lnSpc>
                <a:spcPct val="90000"/>
              </a:lnSpc>
              <a:spcAft>
                <a:spcPts val="600"/>
              </a:spcAft>
            </a:pP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33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Viol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30177</TotalTime>
  <Words>1043</Words>
  <Application>Microsoft Office PowerPoint</Application>
  <PresentationFormat>Personalizzato</PresentationFormat>
  <Paragraphs>180</Paragraphs>
  <Slides>23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1" baseType="lpstr">
      <vt:lpstr>Arial</vt:lpstr>
      <vt:lpstr>Calibri</vt:lpstr>
      <vt:lpstr>Lato Light</vt:lpstr>
      <vt:lpstr>Nunito</vt:lpstr>
      <vt:lpstr>Nunito Light</vt:lpstr>
      <vt:lpstr>Wingdings</vt:lpstr>
      <vt:lpstr>Wingdings 3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GERARDO DE ROSA</cp:lastModifiedBy>
  <cp:revision>5887</cp:revision>
  <dcterms:created xsi:type="dcterms:W3CDTF">2014-11-12T21:47:38Z</dcterms:created>
  <dcterms:modified xsi:type="dcterms:W3CDTF">2021-03-23T12:02:27Z</dcterms:modified>
  <cp:category/>
</cp:coreProperties>
</file>